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5" r:id="rId1"/>
  </p:sldMasterIdLst>
  <p:sldIdLst>
    <p:sldId id="256" r:id="rId2"/>
    <p:sldId id="291" r:id="rId3"/>
    <p:sldId id="257" r:id="rId4"/>
    <p:sldId id="292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93" r:id="rId14"/>
    <p:sldId id="285" r:id="rId15"/>
    <p:sldId id="286" r:id="rId16"/>
    <p:sldId id="287" r:id="rId17"/>
    <p:sldId id="288" r:id="rId18"/>
    <p:sldId id="289" r:id="rId19"/>
    <p:sldId id="296" r:id="rId20"/>
    <p:sldId id="290" r:id="rId21"/>
    <p:sldId id="294" r:id="rId22"/>
    <p:sldId id="295" r:id="rId23"/>
    <p:sldId id="275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0" d="100"/>
          <a:sy n="100" d="100"/>
        </p:scale>
        <p:origin x="-21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t">
            <a:normAutofit/>
          </a:bodyPr>
          <a:lstStyle>
            <a:lvl1pPr marL="0" indent="0" algn="ctr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EEAFB-3400-144D-8007-26B45E22D34C}" type="datetimeFigureOut">
              <a:rPr lang="en-US" smtClean="0"/>
              <a:t>9/2/13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406A-76E2-C548-9189-8B0BBCE1548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EEAFB-3400-144D-8007-26B45E22D34C}" type="datetimeFigureOut">
              <a:rPr lang="en-US" smtClean="0"/>
              <a:t>9/2/13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406A-76E2-C548-9189-8B0BBCE1548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EEAFB-3400-144D-8007-26B45E22D34C}" type="datetimeFigureOut">
              <a:rPr lang="en-US" smtClean="0"/>
              <a:t>9/2/13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406A-76E2-C548-9189-8B0BBCE1548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EEAFB-3400-144D-8007-26B45E22D34C}" type="datetimeFigureOut">
              <a:rPr lang="en-US" smtClean="0"/>
              <a:t>9/2/13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406A-76E2-C548-9189-8B0BBCE1548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EEAFB-3400-144D-8007-26B45E22D34C}" type="datetimeFigureOut">
              <a:rPr lang="en-US" smtClean="0"/>
              <a:t>9/2/13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406A-76E2-C548-9189-8B0BBCE1548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EEAFB-3400-144D-8007-26B45E22D34C}" type="datetimeFigureOut">
              <a:rPr lang="en-US" smtClean="0"/>
              <a:t>9/2/13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406A-76E2-C548-9189-8B0BBCE1548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t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t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EEAFB-3400-144D-8007-26B45E22D34C}" type="datetimeFigureOut">
              <a:rPr lang="en-US" smtClean="0"/>
              <a:t>9/2/13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406A-76E2-C548-9189-8B0BBCE1548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EEAFB-3400-144D-8007-26B45E22D34C}" type="datetimeFigureOut">
              <a:rPr lang="en-US" smtClean="0"/>
              <a:t>9/2/13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406A-76E2-C548-9189-8B0BBCE1548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EEAFB-3400-144D-8007-26B45E22D34C}" type="datetimeFigureOut">
              <a:rPr lang="en-US" smtClean="0"/>
              <a:t>9/2/13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406A-76E2-C548-9189-8B0BBCE1548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EEAFB-3400-144D-8007-26B45E22D34C}" type="datetimeFigureOut">
              <a:rPr lang="en-US" smtClean="0"/>
              <a:t>9/2/13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406A-76E2-C548-9189-8B0BBCE1548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 anchor="t"/>
          <a:lstStyle>
            <a:lvl1pPr marL="0" indent="0">
              <a:buNone/>
              <a:defRPr sz="14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EEAFB-3400-144D-8007-26B45E22D34C}" type="datetimeFigureOut">
              <a:rPr lang="en-US" smtClean="0"/>
              <a:t>9/2/13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406A-76E2-C548-9189-8B0BBCE1548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EEEAFB-3400-144D-8007-26B45E22D34C}" type="datetimeFigureOut">
              <a:rPr lang="en-US" smtClean="0"/>
              <a:t>9/2/13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9406A-76E2-C548-9189-8B0BBCE15482}" type="slidenum">
              <a:rPr lang="en-US" smtClean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Nuevas</a:t>
            </a:r>
            <a:r>
              <a:rPr lang="en-US" dirty="0"/>
              <a:t> </a:t>
            </a:r>
            <a:r>
              <a:rPr lang="en-US" dirty="0" err="1"/>
              <a:t>formas</a:t>
            </a:r>
            <a:r>
              <a:rPr lang="en-US" dirty="0"/>
              <a:t> de </a:t>
            </a:r>
            <a:r>
              <a:rPr lang="en-US" dirty="0" err="1"/>
              <a:t>integración</a:t>
            </a:r>
            <a:r>
              <a:rPr lang="en-US" dirty="0"/>
              <a:t> </a:t>
            </a:r>
            <a:r>
              <a:rPr lang="en-US" dirty="0" err="1"/>
              <a:t>institucional</a:t>
            </a:r>
            <a:r>
              <a:rPr lang="en-US" dirty="0"/>
              <a:t> contra la </a:t>
            </a:r>
            <a:r>
              <a:rPr lang="en-US" dirty="0" err="1"/>
              <a:t>corrupción</a:t>
            </a:r>
            <a:r>
              <a:rPr lang="en-US" dirty="0"/>
              <a:t> </a:t>
            </a:r>
            <a:endParaRPr lang="es-ES_tradnl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Robert Klitgaard</a:t>
            </a:r>
          </a:p>
          <a:p>
            <a:r>
              <a:rPr lang="en-US" dirty="0" smtClean="0"/>
              <a:t>Lima, 26 </a:t>
            </a:r>
            <a:r>
              <a:rPr lang="en-US" dirty="0" smtClean="0"/>
              <a:t>de </a:t>
            </a:r>
            <a:r>
              <a:rPr lang="en-US" dirty="0" err="1" smtClean="0"/>
              <a:t>septiembre</a:t>
            </a:r>
            <a:r>
              <a:rPr lang="en-US" dirty="0" smtClean="0"/>
              <a:t> de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525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4000" dirty="0">
                <a:latin typeface="Arial Unicode MS" charset="0"/>
              </a:rPr>
              <a:t>Bangalore Agenda Task Force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Wingdings" charset="0"/>
              <a:buNone/>
              <a:defRPr/>
            </a:pPr>
            <a:endParaRPr lang="en-US" sz="3600" b="0" dirty="0" smtClean="0">
              <a:latin typeface="Arial Unicode MS" charset="0"/>
            </a:endParaRPr>
          </a:p>
          <a:p>
            <a:pPr eaLnBrk="1" hangingPunct="1">
              <a:buFont typeface="Wingdings" charset="0"/>
              <a:buNone/>
              <a:defRPr/>
            </a:pPr>
            <a:r>
              <a:rPr lang="en-US" sz="3600" b="0" dirty="0">
                <a:latin typeface="Arial Unicode MS" charset="0"/>
              </a:rPr>
              <a:t>				</a:t>
            </a:r>
          </a:p>
        </p:txBody>
      </p:sp>
      <p:sp>
        <p:nvSpPr>
          <p:cNvPr id="4" name="Rectangle 3"/>
          <p:cNvSpPr/>
          <p:nvPr/>
        </p:nvSpPr>
        <p:spPr>
          <a:xfrm>
            <a:off x="498518" y="1553503"/>
            <a:ext cx="3723345" cy="4601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US" dirty="0">
              <a:latin typeface="Arial Unicode MS" charset="0"/>
            </a:endParaRPr>
          </a:p>
          <a:p>
            <a:pPr>
              <a:defRPr/>
            </a:pPr>
            <a:r>
              <a:rPr lang="en-US" sz="2200" dirty="0" smtClean="0"/>
              <a:t>El </a:t>
            </a:r>
            <a:r>
              <a:rPr lang="en-US" sz="2200" dirty="0" err="1" smtClean="0"/>
              <a:t>nuevo</a:t>
            </a:r>
            <a:r>
              <a:rPr lang="en-US" sz="2200" dirty="0" smtClean="0"/>
              <a:t> </a:t>
            </a:r>
            <a:r>
              <a:rPr lang="en-US" sz="2200" i="1" dirty="0"/>
              <a:t>Chief Minister </a:t>
            </a:r>
            <a:r>
              <a:rPr lang="en-US" sz="2200" dirty="0" err="1"/>
              <a:t>convoca</a:t>
            </a:r>
            <a:r>
              <a:rPr lang="en-US" sz="2200" dirty="0"/>
              <a:t> al </a:t>
            </a:r>
            <a:r>
              <a:rPr lang="en-US" sz="2200" dirty="0" smtClean="0"/>
              <a:t>BATF</a:t>
            </a:r>
          </a:p>
          <a:p>
            <a:pPr>
              <a:defRPr/>
            </a:pPr>
            <a:endParaRPr lang="en-US" sz="2200" dirty="0"/>
          </a:p>
          <a:p>
            <a:pPr>
              <a:defRPr/>
            </a:pPr>
            <a:r>
              <a:rPr lang="en-US" sz="2200" dirty="0" err="1" smtClean="0"/>
              <a:t>Utiliza</a:t>
            </a:r>
            <a:r>
              <a:rPr lang="en-US" sz="2200" dirty="0" smtClean="0"/>
              <a:t> </a:t>
            </a:r>
            <a:r>
              <a:rPr lang="en-US" sz="2200" i="1" dirty="0"/>
              <a:t>r</a:t>
            </a:r>
            <a:r>
              <a:rPr lang="en-US" sz="2200" i="1" dirty="0" smtClean="0"/>
              <a:t>eport cards </a:t>
            </a:r>
            <a:r>
              <a:rPr lang="en-US" sz="2200" dirty="0" err="1" smtClean="0"/>
              <a:t>creados</a:t>
            </a:r>
            <a:r>
              <a:rPr lang="en-US" sz="2200" dirty="0" smtClean="0"/>
              <a:t> </a:t>
            </a:r>
            <a:r>
              <a:rPr lang="en-US" sz="2200" dirty="0" err="1" smtClean="0"/>
              <a:t>por</a:t>
            </a:r>
            <a:r>
              <a:rPr lang="en-US" sz="2200" dirty="0" smtClean="0"/>
              <a:t> </a:t>
            </a:r>
            <a:r>
              <a:rPr lang="en-US" sz="2200" dirty="0" err="1" smtClean="0"/>
              <a:t>una</a:t>
            </a:r>
            <a:r>
              <a:rPr lang="en-US" sz="2200" dirty="0" smtClean="0"/>
              <a:t> ONG</a:t>
            </a:r>
          </a:p>
          <a:p>
            <a:pPr>
              <a:defRPr/>
            </a:pPr>
            <a:endParaRPr lang="en-US" sz="2200" dirty="0" smtClean="0"/>
          </a:p>
          <a:p>
            <a:pPr>
              <a:defRPr/>
            </a:pPr>
            <a:r>
              <a:rPr lang="en-US" sz="2200" dirty="0" err="1" smtClean="0"/>
              <a:t>Involucra</a:t>
            </a:r>
            <a:r>
              <a:rPr lang="en-US" sz="2200" dirty="0" smtClean="0"/>
              <a:t> el sector </a:t>
            </a:r>
            <a:r>
              <a:rPr lang="en-US" sz="2200" dirty="0" err="1" smtClean="0"/>
              <a:t>privado</a:t>
            </a:r>
            <a:endParaRPr lang="en-US" sz="2200" dirty="0" smtClean="0"/>
          </a:p>
          <a:p>
            <a:pPr>
              <a:defRPr/>
            </a:pPr>
            <a:endParaRPr lang="en-US" sz="2200" dirty="0" smtClean="0"/>
          </a:p>
          <a:p>
            <a:pPr>
              <a:defRPr/>
            </a:pPr>
            <a:r>
              <a:rPr lang="en-US" sz="2200" dirty="0" err="1" smtClean="0"/>
              <a:t>Información</a:t>
            </a:r>
            <a:r>
              <a:rPr lang="en-US" sz="2200" dirty="0" smtClean="0"/>
              <a:t> </a:t>
            </a:r>
            <a:r>
              <a:rPr lang="en-US" sz="2200" dirty="0" err="1" smtClean="0"/>
              <a:t>sobre</a:t>
            </a:r>
            <a:r>
              <a:rPr lang="en-US" sz="2200" dirty="0" smtClean="0"/>
              <a:t> </a:t>
            </a:r>
          </a:p>
          <a:p>
            <a:pPr>
              <a:defRPr/>
            </a:pPr>
            <a:r>
              <a:rPr lang="en-US" sz="2200" dirty="0" err="1" smtClean="0"/>
              <a:t>resultados</a:t>
            </a:r>
            <a:r>
              <a:rPr lang="en-US" sz="2200" dirty="0" smtClean="0"/>
              <a:t> +</a:t>
            </a:r>
          </a:p>
          <a:p>
            <a:pPr>
              <a:defRPr/>
            </a:pPr>
            <a:r>
              <a:rPr lang="en-US" sz="2200" dirty="0" err="1" smtClean="0"/>
              <a:t>Estrategias</a:t>
            </a:r>
            <a:r>
              <a:rPr lang="en-US" sz="2200" dirty="0" smtClean="0"/>
              <a:t> </a:t>
            </a:r>
            <a:r>
              <a:rPr lang="en-US" sz="2200" dirty="0" err="1" smtClean="0"/>
              <a:t>compartidas</a:t>
            </a:r>
            <a:r>
              <a:rPr lang="en-US" sz="2200" dirty="0" smtClean="0"/>
              <a:t> +</a:t>
            </a:r>
          </a:p>
          <a:p>
            <a:pPr>
              <a:defRPr/>
            </a:pPr>
            <a:r>
              <a:rPr lang="en-US" sz="2200" dirty="0" err="1" smtClean="0"/>
              <a:t>Nuevos</a:t>
            </a:r>
            <a:r>
              <a:rPr lang="en-US" sz="2200" dirty="0" smtClean="0"/>
              <a:t> </a:t>
            </a:r>
            <a:r>
              <a:rPr lang="en-US" sz="2200" dirty="0" err="1" smtClean="0"/>
              <a:t>recursos</a:t>
            </a:r>
            <a:r>
              <a:rPr lang="en-US" sz="2200" dirty="0" smtClean="0"/>
              <a:t> </a:t>
            </a:r>
            <a:r>
              <a:rPr lang="en-US" sz="2200" dirty="0" err="1" smtClean="0"/>
              <a:t>privados</a:t>
            </a:r>
            <a:endParaRPr lang="en-US" sz="2200" dirty="0" smtClean="0"/>
          </a:p>
          <a:p>
            <a:pPr>
              <a:defRPr/>
            </a:pPr>
            <a:r>
              <a:rPr lang="en-US" sz="1100" dirty="0">
                <a:latin typeface="Arial Unicode MS" charset="0"/>
              </a:rPr>
              <a:t>	</a:t>
            </a:r>
            <a:endParaRPr lang="en-US" sz="1100" dirty="0" smtClean="0">
              <a:latin typeface="Arial Unicode MS" charset="0"/>
            </a:endParaRPr>
          </a:p>
        </p:txBody>
      </p:sp>
      <p:pic>
        <p:nvPicPr>
          <p:cNvPr id="9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10408" r="-10408"/>
          <a:stretch>
            <a:fillRect/>
          </a:stretch>
        </p:blipFill>
        <p:spPr>
          <a:xfrm>
            <a:off x="4397187" y="1706828"/>
            <a:ext cx="3657600" cy="4140200"/>
          </a:xfrm>
        </p:spPr>
      </p:pic>
      <p:sp>
        <p:nvSpPr>
          <p:cNvPr id="3" name="TextBox 2"/>
          <p:cNvSpPr txBox="1"/>
          <p:nvPr/>
        </p:nvSpPr>
        <p:spPr>
          <a:xfrm>
            <a:off x="4870287" y="5956306"/>
            <a:ext cx="2818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dirty="0" smtClean="0"/>
              <a:t>S. M. Krishna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68926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4000" dirty="0">
                <a:latin typeface="Arial Unicode MS" charset="0"/>
              </a:rPr>
              <a:t>Bangalore Agenda Task Force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Wingdings" charset="0"/>
              <a:buNone/>
              <a:defRPr/>
            </a:pPr>
            <a:endParaRPr lang="en-US" sz="3600" b="0" dirty="0" smtClean="0">
              <a:latin typeface="Arial Unicode MS" charset="0"/>
            </a:endParaRPr>
          </a:p>
          <a:p>
            <a:pPr eaLnBrk="1" hangingPunct="1">
              <a:buFont typeface="Wingdings" charset="0"/>
              <a:buNone/>
              <a:defRPr/>
            </a:pPr>
            <a:r>
              <a:rPr lang="en-US" sz="3600" b="0" dirty="0">
                <a:latin typeface="Arial Unicode MS" charset="0"/>
              </a:rPr>
              <a:t>				</a:t>
            </a:r>
          </a:p>
        </p:txBody>
      </p:sp>
      <p:sp>
        <p:nvSpPr>
          <p:cNvPr id="4" name="Rectangle 3"/>
          <p:cNvSpPr/>
          <p:nvPr/>
        </p:nvSpPr>
        <p:spPr>
          <a:xfrm>
            <a:off x="498518" y="1553503"/>
            <a:ext cx="3723345" cy="4939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US" dirty="0">
              <a:latin typeface="Arial Unicode MS" charset="0"/>
            </a:endParaRPr>
          </a:p>
          <a:p>
            <a:pPr>
              <a:defRPr/>
            </a:pPr>
            <a:r>
              <a:rPr lang="en-US" sz="2200" dirty="0" smtClean="0"/>
              <a:t>El </a:t>
            </a:r>
            <a:r>
              <a:rPr lang="en-US" sz="2200" dirty="0" err="1" smtClean="0"/>
              <a:t>nuevo</a:t>
            </a:r>
            <a:r>
              <a:rPr lang="en-US" sz="2200" dirty="0" smtClean="0"/>
              <a:t> </a:t>
            </a:r>
            <a:r>
              <a:rPr lang="en-US" sz="2200" i="1" dirty="0"/>
              <a:t>Chief Minister </a:t>
            </a:r>
            <a:r>
              <a:rPr lang="en-US" sz="2200" dirty="0" err="1"/>
              <a:t>convoca</a:t>
            </a:r>
            <a:r>
              <a:rPr lang="en-US" sz="2200" dirty="0"/>
              <a:t> al </a:t>
            </a:r>
            <a:r>
              <a:rPr lang="en-US" sz="2200" dirty="0" smtClean="0"/>
              <a:t>BATF</a:t>
            </a:r>
          </a:p>
          <a:p>
            <a:pPr>
              <a:defRPr/>
            </a:pPr>
            <a:endParaRPr lang="en-US" sz="2200" dirty="0"/>
          </a:p>
          <a:p>
            <a:pPr>
              <a:defRPr/>
            </a:pPr>
            <a:r>
              <a:rPr lang="en-US" sz="2200" dirty="0" err="1" smtClean="0"/>
              <a:t>Utiliza</a:t>
            </a:r>
            <a:r>
              <a:rPr lang="en-US" sz="2200" dirty="0" smtClean="0"/>
              <a:t> </a:t>
            </a:r>
            <a:r>
              <a:rPr lang="en-US" sz="2200" i="1" dirty="0"/>
              <a:t>r</a:t>
            </a:r>
            <a:r>
              <a:rPr lang="en-US" sz="2200" i="1" dirty="0" smtClean="0"/>
              <a:t>eport cards </a:t>
            </a:r>
            <a:r>
              <a:rPr lang="en-US" sz="2200" dirty="0" err="1" smtClean="0"/>
              <a:t>creados</a:t>
            </a:r>
            <a:r>
              <a:rPr lang="en-US" sz="2200" dirty="0" smtClean="0"/>
              <a:t> </a:t>
            </a:r>
            <a:r>
              <a:rPr lang="en-US" sz="2200" dirty="0" err="1" smtClean="0"/>
              <a:t>por</a:t>
            </a:r>
            <a:r>
              <a:rPr lang="en-US" sz="2200" dirty="0" smtClean="0"/>
              <a:t> </a:t>
            </a:r>
            <a:r>
              <a:rPr lang="en-US" sz="2200" dirty="0" err="1" smtClean="0"/>
              <a:t>una</a:t>
            </a:r>
            <a:r>
              <a:rPr lang="en-US" sz="2200" dirty="0" smtClean="0"/>
              <a:t> ONG</a:t>
            </a:r>
          </a:p>
          <a:p>
            <a:pPr>
              <a:defRPr/>
            </a:pPr>
            <a:endParaRPr lang="en-US" sz="2200" dirty="0" smtClean="0"/>
          </a:p>
          <a:p>
            <a:pPr>
              <a:defRPr/>
            </a:pPr>
            <a:r>
              <a:rPr lang="en-US" sz="2200" dirty="0" err="1" smtClean="0"/>
              <a:t>Involucra</a:t>
            </a:r>
            <a:r>
              <a:rPr lang="en-US" sz="2200" dirty="0" smtClean="0"/>
              <a:t> el sector </a:t>
            </a:r>
            <a:r>
              <a:rPr lang="en-US" sz="2200" dirty="0" err="1" smtClean="0"/>
              <a:t>privado</a:t>
            </a:r>
            <a:endParaRPr lang="en-US" sz="2200" dirty="0" smtClean="0"/>
          </a:p>
          <a:p>
            <a:pPr>
              <a:defRPr/>
            </a:pPr>
            <a:endParaRPr lang="en-US" sz="2200" dirty="0" smtClean="0"/>
          </a:p>
          <a:p>
            <a:pPr>
              <a:defRPr/>
            </a:pPr>
            <a:r>
              <a:rPr lang="en-US" sz="2200" dirty="0" err="1" smtClean="0"/>
              <a:t>Información</a:t>
            </a:r>
            <a:r>
              <a:rPr lang="en-US" sz="2200" dirty="0" smtClean="0"/>
              <a:t> </a:t>
            </a:r>
            <a:r>
              <a:rPr lang="en-US" sz="2200" dirty="0" err="1" smtClean="0"/>
              <a:t>sobre</a:t>
            </a:r>
            <a:r>
              <a:rPr lang="en-US" sz="2200" dirty="0" smtClean="0"/>
              <a:t> </a:t>
            </a:r>
          </a:p>
          <a:p>
            <a:pPr>
              <a:defRPr/>
            </a:pPr>
            <a:r>
              <a:rPr lang="en-US" sz="2200" dirty="0" err="1" smtClean="0"/>
              <a:t>resultados</a:t>
            </a:r>
            <a:r>
              <a:rPr lang="en-US" sz="2200" dirty="0" smtClean="0"/>
              <a:t> +</a:t>
            </a:r>
          </a:p>
          <a:p>
            <a:pPr>
              <a:defRPr/>
            </a:pPr>
            <a:r>
              <a:rPr lang="en-US" sz="2200" dirty="0" err="1" smtClean="0"/>
              <a:t>Estrategias</a:t>
            </a:r>
            <a:r>
              <a:rPr lang="en-US" sz="2200" dirty="0" smtClean="0"/>
              <a:t> </a:t>
            </a:r>
            <a:r>
              <a:rPr lang="en-US" sz="2200" dirty="0" err="1" smtClean="0"/>
              <a:t>compartidas</a:t>
            </a:r>
            <a:r>
              <a:rPr lang="en-US" sz="2200" dirty="0" smtClean="0"/>
              <a:t> +</a:t>
            </a:r>
          </a:p>
          <a:p>
            <a:pPr>
              <a:defRPr/>
            </a:pPr>
            <a:r>
              <a:rPr lang="en-US" sz="2200" dirty="0" err="1" smtClean="0"/>
              <a:t>Nuevos</a:t>
            </a:r>
            <a:r>
              <a:rPr lang="en-US" sz="2200" dirty="0" smtClean="0"/>
              <a:t> </a:t>
            </a:r>
            <a:r>
              <a:rPr lang="en-US" sz="2200" dirty="0" err="1" smtClean="0"/>
              <a:t>recursos</a:t>
            </a:r>
            <a:r>
              <a:rPr lang="en-US" sz="2200" dirty="0" smtClean="0"/>
              <a:t> </a:t>
            </a:r>
            <a:r>
              <a:rPr lang="en-US" sz="2200" dirty="0" err="1" smtClean="0"/>
              <a:t>privados</a:t>
            </a:r>
            <a:endParaRPr lang="en-US" sz="2200" dirty="0" smtClean="0"/>
          </a:p>
          <a:p>
            <a:pPr>
              <a:defRPr/>
            </a:pPr>
            <a:r>
              <a:rPr lang="en-US" sz="2200" dirty="0" smtClean="0"/>
              <a:t>= </a:t>
            </a:r>
            <a:r>
              <a:rPr lang="en-US" sz="2200" dirty="0" err="1" smtClean="0">
                <a:solidFill>
                  <a:srgbClr val="FF0000"/>
                </a:solidFill>
              </a:rPr>
              <a:t>una</a:t>
            </a:r>
            <a:r>
              <a:rPr lang="en-US" sz="2200" dirty="0" smtClean="0">
                <a:solidFill>
                  <a:srgbClr val="FF0000"/>
                </a:solidFill>
              </a:rPr>
              <a:t> </a:t>
            </a:r>
            <a:r>
              <a:rPr lang="en-US" sz="2200" dirty="0" err="1" smtClean="0">
                <a:solidFill>
                  <a:srgbClr val="FF0000"/>
                </a:solidFill>
              </a:rPr>
              <a:t>revolución</a:t>
            </a:r>
            <a:endParaRPr lang="en-US" sz="22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sz="1100" dirty="0">
                <a:latin typeface="Arial Unicode MS" charset="0"/>
              </a:rPr>
              <a:t>	</a:t>
            </a:r>
            <a:endParaRPr lang="en-US" sz="1100" dirty="0" smtClean="0">
              <a:latin typeface="Arial Unicode MS" charset="0"/>
            </a:endParaRPr>
          </a:p>
        </p:txBody>
      </p:sp>
      <p:pic>
        <p:nvPicPr>
          <p:cNvPr id="9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10408" r="-10408"/>
          <a:stretch>
            <a:fillRect/>
          </a:stretch>
        </p:blipFill>
        <p:spPr>
          <a:xfrm>
            <a:off x="4397187" y="1706828"/>
            <a:ext cx="3657600" cy="4140200"/>
          </a:xfrm>
        </p:spPr>
      </p:pic>
      <p:sp>
        <p:nvSpPr>
          <p:cNvPr id="3" name="TextBox 2"/>
          <p:cNvSpPr txBox="1"/>
          <p:nvPr/>
        </p:nvSpPr>
        <p:spPr>
          <a:xfrm>
            <a:off x="4870287" y="5956306"/>
            <a:ext cx="2818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dirty="0" smtClean="0"/>
              <a:t>S. M. Krishna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88029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499457" y="1407553"/>
            <a:ext cx="616612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2800" dirty="0" smtClean="0"/>
              <a:t>“El BATF en colaboración con múltiples agencias gubernamentales y cívicas ha creado </a:t>
            </a:r>
            <a:r>
              <a:rPr lang="es-ES_tradnl" sz="3600" dirty="0" smtClean="0">
                <a:solidFill>
                  <a:srgbClr val="FF0000"/>
                </a:solidFill>
              </a:rPr>
              <a:t>una revolución </a:t>
            </a:r>
            <a:r>
              <a:rPr lang="es-ES_tradnl" sz="2800" dirty="0" smtClean="0"/>
              <a:t>en los servicios públicos de Bangalore.”</a:t>
            </a:r>
          </a:p>
          <a:p>
            <a:endParaRPr lang="en-US" sz="2800" dirty="0" smtClean="0"/>
          </a:p>
          <a:p>
            <a:pPr algn="r"/>
            <a:r>
              <a:rPr lang="en-US" sz="2000" dirty="0" smtClean="0"/>
              <a:t>--</a:t>
            </a:r>
            <a:r>
              <a:rPr lang="en-US" sz="2000" dirty="0"/>
              <a:t>Department of Administrative Reforms &amp; Public </a:t>
            </a:r>
            <a:r>
              <a:rPr lang="en-US" sz="2000" dirty="0" smtClean="0"/>
              <a:t>Grievances, Gob. de India, 2011</a:t>
            </a:r>
            <a:endParaRPr lang="en-US" sz="2000" dirty="0"/>
          </a:p>
          <a:p>
            <a:r>
              <a:rPr lang="en-US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22131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s-ES_tradnl" sz="4400" dirty="0" smtClean="0"/>
              <a:t>Por Qué Tuvo Éxito el BATF?</a:t>
            </a:r>
            <a:endParaRPr lang="es-ES_tradnl" sz="4400" dirty="0"/>
          </a:p>
        </p:txBody>
      </p:sp>
      <p:sp>
        <p:nvSpPr>
          <p:cNvPr id="9523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defRPr/>
            </a:pPr>
            <a:r>
              <a:rPr lang="es-ES_tradnl" dirty="0">
                <a:cs typeface="Times New Roman" charset="0"/>
              </a:rPr>
              <a:t>Las contribuciones del Public Affairs Centre </a:t>
            </a:r>
          </a:p>
          <a:p>
            <a:pPr lvl="1">
              <a:defRPr/>
            </a:pPr>
            <a:r>
              <a:rPr lang="es-ES_tradnl" dirty="0" smtClean="0">
                <a:cs typeface="Times New Roman" charset="0"/>
              </a:rPr>
              <a:t>Llevando a la institucionalización </a:t>
            </a:r>
            <a:r>
              <a:rPr lang="es-ES_tradnl" dirty="0">
                <a:cs typeface="Times New Roman" charset="0"/>
              </a:rPr>
              <a:t>de la </a:t>
            </a:r>
            <a:r>
              <a:rPr lang="es-ES_tradnl" dirty="0" smtClean="0">
                <a:cs typeface="Times New Roman" charset="0"/>
              </a:rPr>
              <a:t>participación del pueblo</a:t>
            </a:r>
            <a:endParaRPr lang="es-ES_tradnl" dirty="0">
              <a:cs typeface="Times New Roman" charset="0"/>
            </a:endParaRPr>
          </a:p>
          <a:p>
            <a:pPr eaLnBrk="1" hangingPunct="1">
              <a:defRPr/>
            </a:pPr>
            <a:r>
              <a:rPr lang="es-ES_tradnl" dirty="0" smtClean="0">
                <a:cs typeface="Times New Roman" charset="0"/>
              </a:rPr>
              <a:t>Voluntad política </a:t>
            </a:r>
          </a:p>
          <a:p>
            <a:pPr eaLnBrk="1" hangingPunct="1">
              <a:defRPr/>
            </a:pPr>
            <a:r>
              <a:rPr lang="es-ES_tradnl" dirty="0" smtClean="0">
                <a:cs typeface="Times New Roman" charset="0"/>
              </a:rPr>
              <a:t>Fuertes acciones por el sector empresarial</a:t>
            </a:r>
          </a:p>
          <a:p>
            <a:pPr eaLnBrk="1" hangingPunct="1">
              <a:defRPr/>
            </a:pPr>
            <a:r>
              <a:rPr lang="es-ES_tradnl" dirty="0" smtClean="0">
                <a:cs typeface="Times New Roman" charset="0"/>
              </a:rPr>
              <a:t>Mejor información + mejores incentivos + alianzas público-privadas = mejores rendimientos</a:t>
            </a:r>
            <a:endParaRPr lang="en-US" dirty="0">
              <a:latin typeface="Arial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864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pull dir="rd"/>
      </p:transition>
    </mc:Choice>
    <mc:Fallback xmlns="">
      <p:transition xmlns:p14="http://schemas.microsoft.com/office/powerpoint/2010/main" spd="med">
        <p:pull dir="rd"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 smtClean="0"/>
              <a:t>2.  Las </a:t>
            </a:r>
            <a:r>
              <a:rPr lang="en-US" sz="4000" dirty="0" err="1" smtClean="0"/>
              <a:t>Empresas</a:t>
            </a:r>
            <a:r>
              <a:rPr lang="en-US" sz="4000" dirty="0" smtClean="0"/>
              <a:t> </a:t>
            </a:r>
            <a:r>
              <a:rPr lang="en-US" sz="4000" dirty="0" err="1" smtClean="0"/>
              <a:t>Ayudan</a:t>
            </a:r>
            <a:r>
              <a:rPr lang="en-US" sz="4000" dirty="0" smtClean="0"/>
              <a:t> con </a:t>
            </a:r>
            <a:r>
              <a:rPr lang="en-US" sz="4000" dirty="0" err="1" smtClean="0"/>
              <a:t>Cuadros</a:t>
            </a:r>
            <a:r>
              <a:rPr lang="en-US" sz="4000" dirty="0" smtClean="0"/>
              <a:t> de </a:t>
            </a:r>
            <a:r>
              <a:rPr lang="en-US" sz="4000" dirty="0" err="1" smtClean="0"/>
              <a:t>Mando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63808"/>
            <a:ext cx="3657600" cy="3390639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Las Filipinas</a:t>
            </a:r>
          </a:p>
          <a:p>
            <a:r>
              <a:rPr lang="en-US" sz="2400" dirty="0" err="1" smtClean="0">
                <a:solidFill>
                  <a:schemeClr val="tx1"/>
                </a:solidFill>
              </a:rPr>
              <a:t>Comenzó</a:t>
            </a:r>
            <a:r>
              <a:rPr lang="en-US" sz="2400" dirty="0" smtClean="0">
                <a:solidFill>
                  <a:schemeClr val="tx1"/>
                </a:solidFill>
              </a:rPr>
              <a:t> en 2004</a:t>
            </a:r>
          </a:p>
          <a:p>
            <a:r>
              <a:rPr lang="en-US" sz="2400" dirty="0" err="1" smtClean="0">
                <a:solidFill>
                  <a:schemeClr val="tx1"/>
                </a:solidFill>
              </a:rPr>
              <a:t>Aprovecha</a:t>
            </a:r>
            <a:r>
              <a:rPr lang="en-US" sz="2400" dirty="0" smtClean="0">
                <a:solidFill>
                  <a:schemeClr val="tx1"/>
                </a:solidFill>
              </a:rPr>
              <a:t> el </a:t>
            </a:r>
            <a:r>
              <a:rPr lang="en-US" sz="2400" dirty="0" err="1" smtClean="0">
                <a:solidFill>
                  <a:schemeClr val="tx1"/>
                </a:solidFill>
              </a:rPr>
              <a:t>nuevo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gobierno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9878" y="1985963"/>
            <a:ext cx="3657600" cy="4587668"/>
          </a:xfrm>
        </p:spPr>
        <p:txBody>
          <a:bodyPr/>
          <a:lstStyle/>
          <a:p>
            <a:endParaRPr lang="es-ES_tradnl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1124" y="1790326"/>
            <a:ext cx="4856333" cy="4434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1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  </a:t>
            </a:r>
            <a:r>
              <a:rPr lang="en-US" dirty="0" err="1" smtClean="0"/>
              <a:t>Redes</a:t>
            </a:r>
            <a:r>
              <a:rPr lang="en-US" dirty="0" smtClean="0"/>
              <a:t> </a:t>
            </a:r>
            <a:r>
              <a:rPr lang="en-US" dirty="0" err="1" smtClean="0"/>
              <a:t>Sociales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/>
              <a:t>Ipaidabribe.com</a:t>
            </a:r>
            <a:endParaRPr lang="en-US" sz="2400" dirty="0" smtClean="0"/>
          </a:p>
          <a:p>
            <a:r>
              <a:rPr lang="en-US" sz="2400" dirty="0" err="1" smtClean="0"/>
              <a:t>Llegando</a:t>
            </a:r>
            <a:r>
              <a:rPr lang="en-US" sz="2400" dirty="0" smtClean="0"/>
              <a:t> a </a:t>
            </a:r>
            <a:r>
              <a:rPr lang="en-US" sz="2400" dirty="0" err="1" smtClean="0"/>
              <a:t>otros</a:t>
            </a:r>
            <a:r>
              <a:rPr lang="en-US" sz="2400" dirty="0" smtClean="0"/>
              <a:t> </a:t>
            </a:r>
            <a:r>
              <a:rPr lang="en-US" sz="2400" dirty="0" err="1" smtClean="0"/>
              <a:t>países</a:t>
            </a:r>
            <a:r>
              <a:rPr lang="en-US" sz="2400" dirty="0" smtClean="0"/>
              <a:t>(Kenya, China)</a:t>
            </a:r>
          </a:p>
          <a:p>
            <a:r>
              <a:rPr lang="en-US" sz="2400" dirty="0" smtClean="0"/>
              <a:t>No se </a:t>
            </a:r>
            <a:r>
              <a:rPr lang="en-US" sz="2400" dirty="0" err="1" smtClean="0"/>
              <a:t>trata</a:t>
            </a:r>
            <a:r>
              <a:rPr lang="en-US" sz="2400" dirty="0" smtClean="0"/>
              <a:t> de </a:t>
            </a:r>
            <a:r>
              <a:rPr lang="en-US" sz="2400" dirty="0" err="1" smtClean="0"/>
              <a:t>denuncias</a:t>
            </a:r>
            <a:r>
              <a:rPr lang="en-US" sz="2400" dirty="0" smtClean="0"/>
              <a:t> al </a:t>
            </a:r>
            <a:r>
              <a:rPr lang="en-US" sz="2400" dirty="0" err="1" smtClean="0"/>
              <a:t>gobierno</a:t>
            </a:r>
            <a:endParaRPr lang="en-US" sz="2400" dirty="0" smtClean="0"/>
          </a:p>
          <a:p>
            <a:r>
              <a:rPr lang="en-US" sz="2400" dirty="0" smtClean="0"/>
              <a:t>De </a:t>
            </a:r>
            <a:r>
              <a:rPr lang="en-US" sz="2400" dirty="0" err="1" smtClean="0"/>
              <a:t>quejas</a:t>
            </a:r>
            <a:r>
              <a:rPr lang="en-US" sz="2400" dirty="0" smtClean="0"/>
              <a:t> </a:t>
            </a:r>
          </a:p>
          <a:p>
            <a:pPr marL="0" indent="0">
              <a:buNone/>
            </a:pPr>
            <a:r>
              <a:rPr lang="en-US" sz="2400" dirty="0" smtClean="0"/>
              <a:t>	</a:t>
            </a:r>
            <a:endParaRPr lang="en-US" sz="24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1658" r="1658"/>
          <a:stretch>
            <a:fillRect/>
          </a:stretch>
        </p:blipFill>
        <p:spPr>
          <a:xfrm>
            <a:off x="4648200" y="1600200"/>
            <a:ext cx="3895779" cy="4365907"/>
          </a:xfrm>
        </p:spPr>
      </p:pic>
    </p:spTree>
    <p:extLst>
      <p:ext uri="{BB962C8B-B14F-4D97-AF65-F5344CB8AC3E}">
        <p14:creationId xmlns:p14="http://schemas.microsoft.com/office/powerpoint/2010/main" val="121556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</a:t>
            </a:r>
            <a:r>
              <a:rPr lang="en-US" dirty="0" smtClean="0"/>
              <a:t>.  </a:t>
            </a:r>
            <a:r>
              <a:rPr lang="en-US" dirty="0" err="1" smtClean="0"/>
              <a:t>Redes</a:t>
            </a:r>
            <a:r>
              <a:rPr lang="en-US" dirty="0" smtClean="0"/>
              <a:t> </a:t>
            </a:r>
            <a:r>
              <a:rPr lang="en-US" dirty="0" err="1" smtClean="0"/>
              <a:t>Sociales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err="1" smtClean="0">
                <a:solidFill>
                  <a:schemeClr val="tx2">
                    <a:lumMod val="90000"/>
                  </a:schemeClr>
                </a:solidFill>
              </a:rPr>
              <a:t>Ipaidabribe.com</a:t>
            </a:r>
            <a:endParaRPr lang="en-US" sz="2400" dirty="0" smtClean="0">
              <a:solidFill>
                <a:schemeClr val="tx2">
                  <a:lumMod val="90000"/>
                </a:schemeClr>
              </a:solidFill>
            </a:endParaRPr>
          </a:p>
          <a:p>
            <a:r>
              <a:rPr lang="en-US" sz="2400" dirty="0" err="1" smtClean="0">
                <a:solidFill>
                  <a:schemeClr val="tx2">
                    <a:lumMod val="90000"/>
                  </a:schemeClr>
                </a:solidFill>
              </a:rPr>
              <a:t>Llegando</a:t>
            </a:r>
            <a:r>
              <a:rPr lang="en-US" sz="2400" dirty="0" smtClean="0">
                <a:solidFill>
                  <a:schemeClr val="tx2">
                    <a:lumMod val="90000"/>
                  </a:schemeClr>
                </a:solidFill>
              </a:rPr>
              <a:t> a </a:t>
            </a:r>
            <a:r>
              <a:rPr lang="en-US" sz="2400" dirty="0" err="1" smtClean="0">
                <a:solidFill>
                  <a:schemeClr val="tx2">
                    <a:lumMod val="90000"/>
                  </a:schemeClr>
                </a:solidFill>
              </a:rPr>
              <a:t>otros</a:t>
            </a:r>
            <a:r>
              <a:rPr lang="en-US" sz="2400" dirty="0" smtClean="0">
                <a:solidFill>
                  <a:schemeClr val="tx2">
                    <a:lumMod val="9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90000"/>
                  </a:schemeClr>
                </a:solidFill>
              </a:rPr>
              <a:t>países</a:t>
            </a:r>
            <a:r>
              <a:rPr lang="en-US" sz="2400" dirty="0" smtClean="0">
                <a:solidFill>
                  <a:schemeClr val="tx2">
                    <a:lumMod val="90000"/>
                  </a:schemeClr>
                </a:solidFill>
              </a:rPr>
              <a:t>(Kenya, China)</a:t>
            </a:r>
          </a:p>
          <a:p>
            <a:r>
              <a:rPr lang="en-US" sz="2400" dirty="0" smtClean="0">
                <a:solidFill>
                  <a:schemeClr val="tx2">
                    <a:lumMod val="90000"/>
                  </a:schemeClr>
                </a:solidFill>
              </a:rPr>
              <a:t>No se </a:t>
            </a:r>
            <a:r>
              <a:rPr lang="en-US" sz="2400" dirty="0" err="1" smtClean="0">
                <a:solidFill>
                  <a:schemeClr val="tx2">
                    <a:lumMod val="90000"/>
                  </a:schemeClr>
                </a:solidFill>
              </a:rPr>
              <a:t>trata</a:t>
            </a:r>
            <a:r>
              <a:rPr lang="en-US" sz="2400" dirty="0" smtClean="0">
                <a:solidFill>
                  <a:schemeClr val="tx2">
                    <a:lumMod val="90000"/>
                  </a:schemeClr>
                </a:solidFill>
              </a:rPr>
              <a:t> de </a:t>
            </a:r>
            <a:r>
              <a:rPr lang="en-US" sz="2400" dirty="0" err="1" smtClean="0">
                <a:solidFill>
                  <a:schemeClr val="tx2">
                    <a:lumMod val="90000"/>
                  </a:schemeClr>
                </a:solidFill>
              </a:rPr>
              <a:t>denuncias</a:t>
            </a:r>
            <a:r>
              <a:rPr lang="en-US" sz="2400" dirty="0" smtClean="0">
                <a:solidFill>
                  <a:schemeClr val="tx2">
                    <a:lumMod val="90000"/>
                  </a:schemeClr>
                </a:solidFill>
              </a:rPr>
              <a:t> al </a:t>
            </a:r>
            <a:r>
              <a:rPr lang="en-US" sz="2400" dirty="0" err="1" smtClean="0">
                <a:solidFill>
                  <a:schemeClr val="tx2">
                    <a:lumMod val="90000"/>
                  </a:schemeClr>
                </a:solidFill>
              </a:rPr>
              <a:t>gobierno</a:t>
            </a:r>
            <a:endParaRPr lang="en-US" sz="2400" dirty="0" smtClean="0">
              <a:solidFill>
                <a:schemeClr val="tx2">
                  <a:lumMod val="90000"/>
                </a:schemeClr>
              </a:solidFill>
            </a:endParaRPr>
          </a:p>
          <a:p>
            <a:r>
              <a:rPr lang="en-US" sz="2400" dirty="0" smtClean="0">
                <a:solidFill>
                  <a:srgbClr val="FFFFFF"/>
                </a:solidFill>
              </a:rPr>
              <a:t>De </a:t>
            </a:r>
            <a:r>
              <a:rPr lang="en-US" sz="2400" dirty="0" err="1" smtClean="0">
                <a:solidFill>
                  <a:srgbClr val="FFFFFF"/>
                </a:solidFill>
              </a:rPr>
              <a:t>quejas</a:t>
            </a:r>
            <a:r>
              <a:rPr lang="en-US" sz="2400" dirty="0" smtClean="0">
                <a:solidFill>
                  <a:srgbClr val="FFFFFF"/>
                </a:solidFill>
              </a:rPr>
              <a:t> 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FFFFFF"/>
                </a:solidFill>
              </a:rPr>
              <a:t>          a </a:t>
            </a:r>
            <a:r>
              <a:rPr lang="en-US" sz="2400" dirty="0" err="1" smtClean="0">
                <a:solidFill>
                  <a:srgbClr val="FFFFFF"/>
                </a:solidFill>
              </a:rPr>
              <a:t>diagnósticos</a:t>
            </a:r>
            <a:endParaRPr lang="en-US" sz="2400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2000" dirty="0" smtClean="0">
                <a:solidFill>
                  <a:srgbClr val="000000"/>
                </a:solidFill>
              </a:rPr>
              <a:t>                   </a:t>
            </a:r>
            <a:endParaRPr lang="en-US" sz="2000" dirty="0">
              <a:solidFill>
                <a:srgbClr val="00000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1658" r="1658"/>
          <a:stretch>
            <a:fillRect/>
          </a:stretch>
        </p:blipFill>
        <p:spPr>
          <a:xfrm>
            <a:off x="4648200" y="1600200"/>
            <a:ext cx="3895779" cy="4365907"/>
          </a:xfrm>
        </p:spPr>
      </p:pic>
    </p:spTree>
    <p:extLst>
      <p:ext uri="{BB962C8B-B14F-4D97-AF65-F5344CB8AC3E}">
        <p14:creationId xmlns:p14="http://schemas.microsoft.com/office/powerpoint/2010/main" val="53694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</a:t>
            </a:r>
            <a:r>
              <a:rPr lang="en-US" dirty="0" smtClean="0"/>
              <a:t>.  </a:t>
            </a:r>
            <a:r>
              <a:rPr lang="en-US" dirty="0" err="1" smtClean="0"/>
              <a:t>Redes</a:t>
            </a:r>
            <a:r>
              <a:rPr lang="en-US" dirty="0" smtClean="0"/>
              <a:t> </a:t>
            </a:r>
            <a:r>
              <a:rPr lang="en-US" dirty="0" err="1" smtClean="0"/>
              <a:t>Sociales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400" dirty="0" err="1" smtClean="0">
                <a:solidFill>
                  <a:schemeClr val="tx2">
                    <a:lumMod val="90000"/>
                  </a:schemeClr>
                </a:solidFill>
              </a:rPr>
              <a:t>Ipaidabribe.com</a:t>
            </a:r>
            <a:endParaRPr lang="en-US" sz="2400" dirty="0" smtClean="0">
              <a:solidFill>
                <a:schemeClr val="tx2">
                  <a:lumMod val="90000"/>
                </a:schemeClr>
              </a:solidFill>
            </a:endParaRPr>
          </a:p>
          <a:p>
            <a:r>
              <a:rPr lang="en-US" sz="2400" dirty="0" err="1" smtClean="0">
                <a:solidFill>
                  <a:schemeClr val="tx2">
                    <a:lumMod val="90000"/>
                  </a:schemeClr>
                </a:solidFill>
              </a:rPr>
              <a:t>Llegando</a:t>
            </a:r>
            <a:r>
              <a:rPr lang="en-US" sz="2400" dirty="0" smtClean="0">
                <a:solidFill>
                  <a:schemeClr val="tx2">
                    <a:lumMod val="90000"/>
                  </a:schemeClr>
                </a:solidFill>
              </a:rPr>
              <a:t> a </a:t>
            </a:r>
            <a:r>
              <a:rPr lang="en-US" sz="2400" dirty="0" err="1" smtClean="0">
                <a:solidFill>
                  <a:schemeClr val="tx2">
                    <a:lumMod val="90000"/>
                  </a:schemeClr>
                </a:solidFill>
              </a:rPr>
              <a:t>otros</a:t>
            </a:r>
            <a:r>
              <a:rPr lang="en-US" sz="2400" dirty="0" smtClean="0">
                <a:solidFill>
                  <a:schemeClr val="tx2">
                    <a:lumMod val="9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90000"/>
                  </a:schemeClr>
                </a:solidFill>
              </a:rPr>
              <a:t>países</a:t>
            </a:r>
            <a:r>
              <a:rPr lang="en-US" sz="2400" dirty="0" smtClean="0">
                <a:solidFill>
                  <a:schemeClr val="tx2">
                    <a:lumMod val="90000"/>
                  </a:schemeClr>
                </a:solidFill>
              </a:rPr>
              <a:t>(Kenya, China)</a:t>
            </a:r>
          </a:p>
          <a:p>
            <a:r>
              <a:rPr lang="en-US" sz="2400" dirty="0" smtClean="0">
                <a:solidFill>
                  <a:schemeClr val="tx2">
                    <a:lumMod val="90000"/>
                  </a:schemeClr>
                </a:solidFill>
              </a:rPr>
              <a:t>No se </a:t>
            </a:r>
            <a:r>
              <a:rPr lang="en-US" sz="2400" dirty="0" err="1" smtClean="0">
                <a:solidFill>
                  <a:schemeClr val="tx2">
                    <a:lumMod val="90000"/>
                  </a:schemeClr>
                </a:solidFill>
              </a:rPr>
              <a:t>trata</a:t>
            </a:r>
            <a:r>
              <a:rPr lang="en-US" sz="2400" dirty="0" smtClean="0">
                <a:solidFill>
                  <a:schemeClr val="tx2">
                    <a:lumMod val="90000"/>
                  </a:schemeClr>
                </a:solidFill>
              </a:rPr>
              <a:t> de </a:t>
            </a:r>
            <a:r>
              <a:rPr lang="en-US" sz="2400" dirty="0" err="1" smtClean="0">
                <a:solidFill>
                  <a:schemeClr val="tx2">
                    <a:lumMod val="90000"/>
                  </a:schemeClr>
                </a:solidFill>
              </a:rPr>
              <a:t>denuncias</a:t>
            </a:r>
            <a:r>
              <a:rPr lang="en-US" sz="2400" dirty="0" smtClean="0">
                <a:solidFill>
                  <a:schemeClr val="tx2">
                    <a:lumMod val="90000"/>
                  </a:schemeClr>
                </a:solidFill>
              </a:rPr>
              <a:t> al </a:t>
            </a:r>
            <a:r>
              <a:rPr lang="en-US" sz="2400" dirty="0" err="1" smtClean="0">
                <a:solidFill>
                  <a:schemeClr val="tx2">
                    <a:lumMod val="90000"/>
                  </a:schemeClr>
                </a:solidFill>
              </a:rPr>
              <a:t>gobierno</a:t>
            </a:r>
            <a:endParaRPr lang="en-US" sz="2400" dirty="0" smtClean="0">
              <a:solidFill>
                <a:schemeClr val="tx2">
                  <a:lumMod val="90000"/>
                </a:schemeClr>
              </a:solidFill>
            </a:endParaRPr>
          </a:p>
          <a:p>
            <a:r>
              <a:rPr lang="en-US" sz="2400" dirty="0" smtClean="0">
                <a:solidFill>
                  <a:srgbClr val="FFFFFF"/>
                </a:solidFill>
              </a:rPr>
              <a:t>De </a:t>
            </a:r>
            <a:r>
              <a:rPr lang="en-US" sz="2400" dirty="0" err="1" smtClean="0">
                <a:solidFill>
                  <a:srgbClr val="FFFFFF"/>
                </a:solidFill>
              </a:rPr>
              <a:t>quejas</a:t>
            </a:r>
            <a:r>
              <a:rPr lang="en-US" sz="2400" dirty="0" smtClean="0">
                <a:solidFill>
                  <a:srgbClr val="FFFFFF"/>
                </a:solidFill>
              </a:rPr>
              <a:t> 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FFFFFF"/>
                </a:solidFill>
              </a:rPr>
              <a:t>          </a:t>
            </a:r>
            <a:r>
              <a:rPr lang="en-US" sz="2400" dirty="0" smtClean="0">
                <a:solidFill>
                  <a:srgbClr val="FFFFFF"/>
                </a:solidFill>
              </a:rPr>
              <a:t>  a </a:t>
            </a:r>
            <a:r>
              <a:rPr lang="en-US" sz="2400" dirty="0" err="1" smtClean="0">
                <a:solidFill>
                  <a:srgbClr val="FFFFFF"/>
                </a:solidFill>
              </a:rPr>
              <a:t>diagnósticos</a:t>
            </a:r>
            <a:endParaRPr lang="en-US" sz="2400" dirty="0" smtClean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rgbClr val="FFFFFF"/>
                </a:solidFill>
              </a:rPr>
              <a:t>                   a </a:t>
            </a:r>
            <a:r>
              <a:rPr lang="en-US" sz="2400" b="1" dirty="0" err="1" smtClean="0">
                <a:solidFill>
                  <a:schemeClr val="accent1"/>
                </a:solidFill>
              </a:rPr>
              <a:t>soluciones</a:t>
            </a:r>
            <a:r>
              <a:rPr lang="en-US" sz="2400" b="1" dirty="0" smtClean="0">
                <a:solidFill>
                  <a:schemeClr val="accent1"/>
                </a:solidFill>
              </a:rPr>
              <a:t> </a:t>
            </a:r>
            <a:r>
              <a:rPr lang="en-US" sz="2800" dirty="0" smtClean="0">
                <a:solidFill>
                  <a:srgbClr val="FF0000"/>
                </a:solidFill>
              </a:rPr>
              <a:t>	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1658" r="1658"/>
          <a:stretch>
            <a:fillRect/>
          </a:stretch>
        </p:blipFill>
        <p:spPr>
          <a:xfrm>
            <a:off x="4648200" y="1600200"/>
            <a:ext cx="3895779" cy="4365907"/>
          </a:xfrm>
        </p:spPr>
      </p:pic>
    </p:spTree>
    <p:extLst>
      <p:ext uri="{BB962C8B-B14F-4D97-AF65-F5344CB8AC3E}">
        <p14:creationId xmlns:p14="http://schemas.microsoft.com/office/powerpoint/2010/main" val="791750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</a:t>
            </a:r>
            <a:r>
              <a:rPr lang="en-US" dirty="0" smtClean="0"/>
              <a:t>.  </a:t>
            </a:r>
            <a:r>
              <a:rPr lang="en-US" dirty="0" err="1" smtClean="0"/>
              <a:t>Pactos</a:t>
            </a:r>
            <a:r>
              <a:rPr lang="en-US" dirty="0" smtClean="0"/>
              <a:t> de </a:t>
            </a:r>
            <a:r>
              <a:rPr lang="en-US" dirty="0" err="1" smtClean="0"/>
              <a:t>Integridad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>
                <a:solidFill>
                  <a:srgbClr val="FFFFFF"/>
                </a:solidFill>
              </a:rPr>
              <a:t>Desarrollado</a:t>
            </a:r>
            <a:r>
              <a:rPr lang="en-US" sz="2400" dirty="0" smtClean="0">
                <a:solidFill>
                  <a:srgbClr val="FFFFFF"/>
                </a:solidFill>
              </a:rPr>
              <a:t> </a:t>
            </a:r>
            <a:r>
              <a:rPr lang="en-US" sz="2400" dirty="0" err="1" smtClean="0">
                <a:solidFill>
                  <a:srgbClr val="FFFFFF"/>
                </a:solidFill>
              </a:rPr>
              <a:t>por</a:t>
            </a:r>
            <a:r>
              <a:rPr lang="en-US" sz="2400" dirty="0" smtClean="0">
                <a:solidFill>
                  <a:srgbClr val="FFFFFF"/>
                </a:solidFill>
              </a:rPr>
              <a:t> </a:t>
            </a:r>
            <a:r>
              <a:rPr lang="en-US" sz="2400" dirty="0" err="1" smtClean="0">
                <a:solidFill>
                  <a:srgbClr val="FFFFFF"/>
                </a:solidFill>
              </a:rPr>
              <a:t>Transparencia</a:t>
            </a:r>
            <a:r>
              <a:rPr lang="en-US" sz="2400" dirty="0" smtClean="0">
                <a:solidFill>
                  <a:srgbClr val="FFFFFF"/>
                </a:solidFill>
              </a:rPr>
              <a:t> </a:t>
            </a:r>
            <a:r>
              <a:rPr lang="en-US" sz="2400" dirty="0" err="1" smtClean="0">
                <a:solidFill>
                  <a:srgbClr val="FFFFFF"/>
                </a:solidFill>
              </a:rPr>
              <a:t>Internacional</a:t>
            </a:r>
            <a:endParaRPr lang="en-US" sz="2400" dirty="0" smtClean="0">
              <a:solidFill>
                <a:srgbClr val="FFFFFF"/>
              </a:solidFill>
            </a:endParaRPr>
          </a:p>
          <a:p>
            <a:r>
              <a:rPr lang="en-US" sz="2400" dirty="0" smtClean="0">
                <a:solidFill>
                  <a:srgbClr val="FFFFFF"/>
                </a:solidFill>
              </a:rPr>
              <a:t>La idea </a:t>
            </a:r>
          </a:p>
          <a:p>
            <a:pPr lvl="1"/>
            <a:r>
              <a:rPr lang="en-US" sz="2400" dirty="0" err="1" smtClean="0">
                <a:solidFill>
                  <a:srgbClr val="FFFFFF"/>
                </a:solidFill>
              </a:rPr>
              <a:t>Una</a:t>
            </a:r>
            <a:r>
              <a:rPr lang="en-US" sz="2400" dirty="0" smtClean="0">
                <a:solidFill>
                  <a:srgbClr val="FFFFFF"/>
                </a:solidFill>
              </a:rPr>
              <a:t> </a:t>
            </a:r>
            <a:r>
              <a:rPr lang="en-US" sz="2400" dirty="0" err="1" smtClean="0">
                <a:solidFill>
                  <a:srgbClr val="FFFFFF"/>
                </a:solidFill>
              </a:rPr>
              <a:t>promesa</a:t>
            </a:r>
            <a:endParaRPr lang="en-US" sz="2400" dirty="0" smtClean="0">
              <a:solidFill>
                <a:srgbClr val="FFFFFF"/>
              </a:solidFill>
            </a:endParaRPr>
          </a:p>
          <a:p>
            <a:pPr lvl="1"/>
            <a:r>
              <a:rPr lang="en-US" sz="2400" dirty="0" smtClean="0">
                <a:solidFill>
                  <a:srgbClr val="FFFFFF"/>
                </a:solidFill>
              </a:rPr>
              <a:t>Con el </a:t>
            </a:r>
            <a:r>
              <a:rPr lang="en-US" sz="2400" dirty="0" err="1" smtClean="0">
                <a:solidFill>
                  <a:srgbClr val="FFFFFF"/>
                </a:solidFill>
              </a:rPr>
              <a:t>reto</a:t>
            </a:r>
            <a:r>
              <a:rPr lang="en-US" sz="2400" dirty="0" smtClean="0">
                <a:solidFill>
                  <a:srgbClr val="FFFFFF"/>
                </a:solidFill>
              </a:rPr>
              <a:t> de la </a:t>
            </a:r>
            <a:r>
              <a:rPr lang="en-US" sz="2400" dirty="0" err="1" smtClean="0">
                <a:solidFill>
                  <a:srgbClr val="FFFFFF"/>
                </a:solidFill>
              </a:rPr>
              <a:t>contabilización</a:t>
            </a:r>
            <a:r>
              <a:rPr lang="en-US" sz="2400" dirty="0" smtClean="0">
                <a:solidFill>
                  <a:srgbClr val="FFFFFF"/>
                </a:solidFill>
              </a:rPr>
              <a:t> </a:t>
            </a:r>
            <a:r>
              <a:rPr lang="en-US" sz="2400" dirty="0" err="1" smtClean="0">
                <a:solidFill>
                  <a:srgbClr val="FFFFFF"/>
                </a:solidFill>
              </a:rPr>
              <a:t>por</a:t>
            </a:r>
            <a:r>
              <a:rPr lang="en-US" sz="2400" dirty="0" smtClean="0">
                <a:solidFill>
                  <a:srgbClr val="FFFFFF"/>
                </a:solidFill>
              </a:rPr>
              <a:t> </a:t>
            </a:r>
            <a:r>
              <a:rPr lang="en-US" sz="2400" dirty="0" err="1" smtClean="0">
                <a:solidFill>
                  <a:srgbClr val="FFFFFF"/>
                </a:solidFill>
              </a:rPr>
              <a:t>otras</a:t>
            </a:r>
            <a:r>
              <a:rPr lang="en-US" sz="2400" dirty="0" smtClean="0">
                <a:solidFill>
                  <a:srgbClr val="FFFFFF"/>
                </a:solidFill>
              </a:rPr>
              <a:t> </a:t>
            </a:r>
            <a:r>
              <a:rPr lang="en-US" sz="2400" dirty="0" err="1" smtClean="0">
                <a:solidFill>
                  <a:srgbClr val="FFFFFF"/>
                </a:solidFill>
              </a:rPr>
              <a:t>compañías</a:t>
            </a:r>
            <a:endParaRPr lang="en-US" sz="2400" dirty="0" smtClean="0">
              <a:solidFill>
                <a:srgbClr val="FFFFFF"/>
              </a:solidFill>
            </a:endParaRPr>
          </a:p>
          <a:p>
            <a:pPr lvl="1"/>
            <a:r>
              <a:rPr lang="en-US" sz="2400" dirty="0" err="1" smtClean="0">
                <a:solidFill>
                  <a:srgbClr val="FFFFFF"/>
                </a:solidFill>
              </a:rPr>
              <a:t>I</a:t>
            </a:r>
            <a:r>
              <a:rPr lang="en-US" sz="2400" dirty="0" err="1">
                <a:solidFill>
                  <a:srgbClr val="FFFFFF"/>
                </a:solidFill>
              </a:rPr>
              <a:t>nformación</a:t>
            </a:r>
            <a:r>
              <a:rPr lang="en-US" sz="2400" dirty="0">
                <a:solidFill>
                  <a:srgbClr val="FFFFFF"/>
                </a:solidFill>
              </a:rPr>
              <a:t> </a:t>
            </a:r>
            <a:r>
              <a:rPr lang="en-US" sz="2400" dirty="0" smtClean="0">
                <a:solidFill>
                  <a:srgbClr val="FFFFFF"/>
                </a:solidFill>
              </a:rPr>
              <a:t>e </a:t>
            </a:r>
            <a:r>
              <a:rPr lang="en-US" sz="2400" dirty="0" err="1" smtClean="0">
                <a:solidFill>
                  <a:srgbClr val="FFFFFF"/>
                </a:solidFill>
              </a:rPr>
              <a:t>incentivos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470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5.  </a:t>
            </a:r>
            <a:r>
              <a:rPr lang="en-US" dirty="0" err="1" smtClean="0"/>
              <a:t>Planificacion</a:t>
            </a:r>
            <a:r>
              <a:rPr lang="en-US" dirty="0" smtClean="0"/>
              <a:t> y </a:t>
            </a:r>
            <a:r>
              <a:rPr lang="en-US" dirty="0" err="1" smtClean="0"/>
              <a:t>Evaluacion</a:t>
            </a:r>
            <a:r>
              <a:rPr lang="en-US" dirty="0" smtClean="0"/>
              <a:t> de Abajo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err="1" smtClean="0"/>
              <a:t>Cambios</a:t>
            </a:r>
            <a:r>
              <a:rPr lang="en-US" dirty="0" smtClean="0"/>
              <a:t> en </a:t>
            </a:r>
            <a:r>
              <a:rPr lang="en-US" dirty="0" err="1" smtClean="0"/>
              <a:t>las</a:t>
            </a:r>
            <a:r>
              <a:rPr lang="en-US" dirty="0" smtClean="0"/>
              <a:t> Filipinas:  “</a:t>
            </a:r>
            <a:r>
              <a:rPr lang="en-US" dirty="0" err="1" smtClean="0"/>
              <a:t>Donde</a:t>
            </a:r>
            <a:r>
              <a:rPr lang="en-US" dirty="0" smtClean="0"/>
              <a:t> no hay </a:t>
            </a:r>
            <a:r>
              <a:rPr lang="en-US" dirty="0" err="1" smtClean="0"/>
              <a:t>corrupcion</a:t>
            </a:r>
            <a:r>
              <a:rPr lang="en-US" dirty="0" smtClean="0"/>
              <a:t>, no hay </a:t>
            </a:r>
            <a:r>
              <a:rPr lang="en-US" dirty="0" err="1" smtClean="0"/>
              <a:t>pobreza</a:t>
            </a:r>
            <a:r>
              <a:rPr lang="en-US" dirty="0" smtClean="0"/>
              <a:t>.</a:t>
            </a:r>
            <a:r>
              <a:rPr lang="en-US" dirty="0" smtClean="0"/>
              <a:t>”</a:t>
            </a:r>
          </a:p>
          <a:p>
            <a:r>
              <a:rPr lang="en-US" dirty="0" smtClean="0"/>
              <a:t>Un </a:t>
            </a:r>
            <a:r>
              <a:rPr lang="en-US" dirty="0" err="1" smtClean="0"/>
              <a:t>proyecto</a:t>
            </a:r>
            <a:r>
              <a:rPr lang="en-US" dirty="0" smtClean="0"/>
              <a:t> de USD 1b </a:t>
            </a:r>
            <a:r>
              <a:rPr lang="en-US" dirty="0" err="1" smtClean="0"/>
              <a:t>para</a:t>
            </a:r>
            <a:r>
              <a:rPr lang="en-US" dirty="0" smtClean="0"/>
              <a:t> los 600 pueblos mas </a:t>
            </a:r>
            <a:r>
              <a:rPr lang="en-US" dirty="0" err="1" smtClean="0"/>
              <a:t>pobres</a:t>
            </a:r>
            <a:endParaRPr lang="en-US" dirty="0" smtClean="0"/>
          </a:p>
          <a:p>
            <a:r>
              <a:rPr lang="en-US" dirty="0" smtClean="0"/>
              <a:t>Las ONG y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empresas</a:t>
            </a:r>
            <a:r>
              <a:rPr lang="en-US" dirty="0" smtClean="0"/>
              <a:t> </a:t>
            </a:r>
            <a:r>
              <a:rPr lang="en-US" dirty="0" err="1" smtClean="0"/>
              <a:t>tienen</a:t>
            </a:r>
            <a:r>
              <a:rPr lang="en-US" dirty="0" smtClean="0"/>
              <a:t> </a:t>
            </a:r>
            <a:r>
              <a:rPr lang="en-US" dirty="0" err="1" smtClean="0"/>
              <a:t>papeles</a:t>
            </a:r>
            <a:r>
              <a:rPr lang="en-US" dirty="0" smtClean="0"/>
              <a:t> claves en la </a:t>
            </a:r>
            <a:r>
              <a:rPr lang="en-US" dirty="0" err="1" smtClean="0"/>
              <a:t>planificacion</a:t>
            </a:r>
            <a:r>
              <a:rPr lang="en-US" dirty="0" smtClean="0"/>
              <a:t> y la </a:t>
            </a:r>
            <a:r>
              <a:rPr lang="en-US" dirty="0" err="1" smtClean="0"/>
              <a:t>evaluacion</a:t>
            </a:r>
            <a:r>
              <a:rPr lang="en-US" dirty="0" smtClean="0"/>
              <a:t> de </a:t>
            </a:r>
            <a:r>
              <a:rPr lang="en-US" dirty="0" err="1" smtClean="0"/>
              <a:t>obras</a:t>
            </a:r>
            <a:r>
              <a:rPr lang="en-US" dirty="0" smtClean="0"/>
              <a:t> </a:t>
            </a:r>
            <a:r>
              <a:rPr lang="en-US" dirty="0" err="1" smtClean="0"/>
              <a:t>publicas</a:t>
            </a:r>
            <a:endParaRPr lang="en-US" dirty="0"/>
          </a:p>
          <a:p>
            <a:r>
              <a:rPr lang="en-US" dirty="0" err="1" smtClean="0"/>
              <a:t>Ejemplo</a:t>
            </a:r>
            <a:r>
              <a:rPr lang="en-US" dirty="0" smtClean="0"/>
              <a:t>:  </a:t>
            </a:r>
            <a:r>
              <a:rPr lang="en-US" dirty="0" smtClean="0"/>
              <a:t>Road Watch.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929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pull dir="rd"/>
      </p:transition>
    </mc:Choice>
    <mc:Fallback xmlns="">
      <p:transition xmlns:p14="http://schemas.microsoft.com/office/powerpoint/2010/main" spd="med">
        <p:pull dir="rd"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¿</a:t>
            </a:r>
            <a:r>
              <a:rPr lang="es-ES_tradnl" dirty="0" smtClean="0"/>
              <a:t>Cómo Aprender de Otros Países?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ES_tradnl" dirty="0" smtClean="0"/>
              <a:t>Copiar mejores políticas y métodos</a:t>
            </a:r>
          </a:p>
          <a:p>
            <a:pPr lvl="1"/>
            <a:r>
              <a:rPr lang="es-ES_tradnl" dirty="0" smtClean="0"/>
              <a:t>Los contextos </a:t>
            </a:r>
            <a:r>
              <a:rPr lang="es-ES_tradnl" dirty="0" smtClean="0"/>
              <a:t>varían</a:t>
            </a:r>
            <a:endParaRPr lang="es-ES_tradnl" dirty="0" smtClean="0"/>
          </a:p>
          <a:p>
            <a:r>
              <a:rPr lang="es-ES_tradnl" dirty="0" smtClean="0"/>
              <a:t>Inventar todo al criollo</a:t>
            </a:r>
          </a:p>
          <a:p>
            <a:pPr lvl="1"/>
            <a:r>
              <a:rPr lang="es-ES_tradnl" dirty="0" smtClean="0"/>
              <a:t>No se aprovecha de la experiencia de otros</a:t>
            </a:r>
          </a:p>
          <a:p>
            <a:r>
              <a:rPr lang="es-ES_tradnl" dirty="0" smtClean="0"/>
              <a:t>Considerar ejemplos juntos, para estimular nuestra creatividad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506244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6.  </a:t>
            </a:r>
            <a:r>
              <a:rPr lang="en-US" dirty="0" err="1" smtClean="0"/>
              <a:t>Ciudadanos</a:t>
            </a:r>
            <a:r>
              <a:rPr lang="en-US" dirty="0" smtClean="0"/>
              <a:t> al </a:t>
            </a:r>
            <a:r>
              <a:rPr lang="en-US" dirty="0" err="1" smtClean="0"/>
              <a:t>Día</a:t>
            </a:r>
            <a:r>
              <a:rPr lang="en-US" dirty="0" smtClean="0"/>
              <a:t> (</a:t>
            </a:r>
            <a:r>
              <a:rPr lang="en-US" dirty="0" err="1" smtClean="0"/>
              <a:t>Perú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633222" indent="-514350">
              <a:buFont typeface="+mj-lt"/>
              <a:buAutoNum type="arabicPeriod"/>
            </a:pPr>
            <a:r>
              <a:rPr lang="en-US" sz="2400" dirty="0" err="1" smtClean="0">
                <a:solidFill>
                  <a:srgbClr val="FFFFFF"/>
                </a:solidFill>
              </a:rPr>
              <a:t>Encuestas</a:t>
            </a:r>
            <a:r>
              <a:rPr lang="en-US" sz="2400" dirty="0" smtClean="0">
                <a:solidFill>
                  <a:srgbClr val="FFFFFF"/>
                </a:solidFill>
              </a:rPr>
              <a:t> y </a:t>
            </a:r>
            <a:r>
              <a:rPr lang="en-US" sz="2400" i="1" dirty="0" smtClean="0">
                <a:solidFill>
                  <a:srgbClr val="FFFFFF"/>
                </a:solidFill>
              </a:rPr>
              <a:t>rankings</a:t>
            </a:r>
          </a:p>
          <a:p>
            <a:pPr marL="633222" indent="-514350">
              <a:buFont typeface="+mj-lt"/>
              <a:buAutoNum type="arabicPeriod"/>
            </a:pPr>
            <a:r>
              <a:rPr lang="en-US" sz="2400" dirty="0" err="1" smtClean="0">
                <a:solidFill>
                  <a:srgbClr val="FFFFFF"/>
                </a:solidFill>
              </a:rPr>
              <a:t>Premios</a:t>
            </a:r>
            <a:endParaRPr lang="en-US" sz="2400" dirty="0" smtClean="0">
              <a:solidFill>
                <a:srgbClr val="FFFFFF"/>
              </a:solidFill>
            </a:endParaRPr>
          </a:p>
          <a:p>
            <a:pPr marL="633222" indent="-514350">
              <a:buFont typeface="+mj-lt"/>
              <a:buAutoNum type="arabicPeriod"/>
            </a:pPr>
            <a:r>
              <a:rPr lang="en-US" sz="2400" dirty="0" err="1" smtClean="0">
                <a:solidFill>
                  <a:srgbClr val="FFFFFF"/>
                </a:solidFill>
              </a:rPr>
              <a:t>Documentación</a:t>
            </a:r>
            <a:r>
              <a:rPr lang="en-US" sz="2400" dirty="0" smtClean="0">
                <a:solidFill>
                  <a:srgbClr val="FFFFFF"/>
                </a:solidFill>
              </a:rPr>
              <a:t> de </a:t>
            </a:r>
            <a:r>
              <a:rPr lang="en-US" sz="2400" dirty="0" err="1" smtClean="0">
                <a:solidFill>
                  <a:srgbClr val="FFFFFF"/>
                </a:solidFill>
              </a:rPr>
              <a:t>buenas</a:t>
            </a:r>
            <a:r>
              <a:rPr lang="en-US" sz="2400" dirty="0" smtClean="0">
                <a:solidFill>
                  <a:srgbClr val="FFFFFF"/>
                </a:solidFill>
              </a:rPr>
              <a:t> </a:t>
            </a:r>
            <a:r>
              <a:rPr lang="en-US" sz="2400" dirty="0" err="1" smtClean="0">
                <a:solidFill>
                  <a:srgbClr val="FFFFFF"/>
                </a:solidFill>
              </a:rPr>
              <a:t>prácticas</a:t>
            </a:r>
            <a:endParaRPr lang="en-US" sz="2400" dirty="0" smtClean="0">
              <a:solidFill>
                <a:srgbClr val="FFFFFF"/>
              </a:solidFill>
            </a:endParaRPr>
          </a:p>
          <a:p>
            <a:pPr marL="633222" indent="-514350">
              <a:buFont typeface="+mj-lt"/>
              <a:buAutoNum type="arabicPeriod"/>
            </a:pPr>
            <a:r>
              <a:rPr lang="en-US" sz="2400" i="1" dirty="0" smtClean="0">
                <a:solidFill>
                  <a:srgbClr val="FFFFFF"/>
                </a:solidFill>
              </a:rPr>
              <a:t>Checklists</a:t>
            </a:r>
          </a:p>
          <a:p>
            <a:pPr marL="633222" indent="-514350">
              <a:buFont typeface="+mj-lt"/>
              <a:buAutoNum type="arabicPeriod"/>
            </a:pPr>
            <a:r>
              <a:rPr lang="en-US" sz="2400" dirty="0" err="1" smtClean="0">
                <a:solidFill>
                  <a:srgbClr val="FFFFFF"/>
                </a:solidFill>
              </a:rPr>
              <a:t>Asistencia</a:t>
            </a:r>
            <a:r>
              <a:rPr lang="en-US" sz="2400" dirty="0" smtClean="0">
                <a:solidFill>
                  <a:srgbClr val="FFFFFF"/>
                </a:solidFill>
              </a:rPr>
              <a:t> </a:t>
            </a:r>
            <a:r>
              <a:rPr lang="en-US" sz="2400" dirty="0" err="1" smtClean="0">
                <a:solidFill>
                  <a:srgbClr val="FFFFFF"/>
                </a:solidFill>
              </a:rPr>
              <a:t>técnica</a:t>
            </a:r>
            <a:endParaRPr lang="en-US" sz="2400" dirty="0" smtClean="0">
              <a:solidFill>
                <a:srgbClr val="FFFFFF"/>
              </a:solidFill>
            </a:endParaRPr>
          </a:p>
        </p:txBody>
      </p:sp>
      <p:pic>
        <p:nvPicPr>
          <p:cNvPr id="6" name="Content Placeholder 5" descr="portada-premiobpg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4583" b="-64583"/>
          <a:stretch>
            <a:fillRect/>
          </a:stretch>
        </p:blipFill>
        <p:spPr>
          <a:xfrm>
            <a:off x="4156119" y="1102583"/>
            <a:ext cx="4579698" cy="5023579"/>
          </a:xfrm>
        </p:spPr>
      </p:pic>
    </p:spTree>
    <p:extLst>
      <p:ext uri="{BB962C8B-B14F-4D97-AF65-F5344CB8AC3E}">
        <p14:creationId xmlns:p14="http://schemas.microsoft.com/office/powerpoint/2010/main" val="1937189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_tradnl" dirty="0" smtClean="0"/>
              <a:t>La Colaboración Público-Privada:</a:t>
            </a:r>
            <a:br>
              <a:rPr lang="es-ES_tradnl" dirty="0" smtClean="0"/>
            </a:br>
            <a:r>
              <a:rPr lang="es-ES_tradnl" dirty="0" smtClean="0"/>
              <a:t>Desafío y Solución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sz="2600" dirty="0" smtClean="0">
                <a:solidFill>
                  <a:schemeClr val="tx1"/>
                </a:solidFill>
              </a:rPr>
              <a:t>Desafío</a:t>
            </a:r>
          </a:p>
          <a:p>
            <a:pPr lvl="1"/>
            <a:r>
              <a:rPr lang="es-ES_tradnl" sz="2000" dirty="0" smtClean="0">
                <a:solidFill>
                  <a:schemeClr val="tx1"/>
                </a:solidFill>
              </a:rPr>
              <a:t>La corrupción es la privatización ilícita del estado</a:t>
            </a:r>
          </a:p>
          <a:p>
            <a:pPr lvl="1"/>
            <a:r>
              <a:rPr lang="es-ES_tradnl" sz="2000" dirty="0" smtClean="0">
                <a:solidFill>
                  <a:schemeClr val="tx1"/>
                </a:solidFill>
              </a:rPr>
              <a:t>La corrupción sistémica involucra alianzas entre partes del gobierno, sector privado y sociedad civil</a:t>
            </a:r>
          </a:p>
        </p:txBody>
      </p:sp>
    </p:spTree>
    <p:extLst>
      <p:ext uri="{BB962C8B-B14F-4D97-AF65-F5344CB8AC3E}">
        <p14:creationId xmlns:p14="http://schemas.microsoft.com/office/powerpoint/2010/main" val="2043286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_tradnl" dirty="0" smtClean="0"/>
              <a:t>La Colaboración Público-Privada:</a:t>
            </a:r>
            <a:br>
              <a:rPr lang="es-ES_tradnl" dirty="0" smtClean="0"/>
            </a:br>
            <a:r>
              <a:rPr lang="es-ES_tradnl" dirty="0" smtClean="0"/>
              <a:t>Desafío y Solución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sz="2600" dirty="0" smtClean="0">
                <a:solidFill>
                  <a:schemeClr val="tx2">
                    <a:lumMod val="75000"/>
                  </a:schemeClr>
                </a:solidFill>
              </a:rPr>
              <a:t>Desafío</a:t>
            </a:r>
          </a:p>
          <a:p>
            <a:pPr lvl="1"/>
            <a:r>
              <a:rPr lang="es-ES_tradnl" sz="2000" dirty="0" smtClean="0">
                <a:solidFill>
                  <a:schemeClr val="tx2">
                    <a:lumMod val="75000"/>
                  </a:schemeClr>
                </a:solidFill>
              </a:rPr>
              <a:t>La corrupción es la privatización ilícita del estado</a:t>
            </a:r>
          </a:p>
          <a:p>
            <a:pPr lvl="1"/>
            <a:r>
              <a:rPr lang="es-ES_tradnl" sz="2000" dirty="0" smtClean="0">
                <a:solidFill>
                  <a:schemeClr val="tx2">
                    <a:lumMod val="75000"/>
                  </a:schemeClr>
                </a:solidFill>
              </a:rPr>
              <a:t>La corrupción sistémica involucra alianzas entre partes del gobierno, sector privado y sociedad civil</a:t>
            </a:r>
          </a:p>
          <a:p>
            <a:r>
              <a:rPr lang="es-ES_tradnl" sz="2600" dirty="0" smtClean="0">
                <a:solidFill>
                  <a:schemeClr val="tx1"/>
                </a:solidFill>
              </a:rPr>
              <a:t>Solución</a:t>
            </a:r>
          </a:p>
          <a:p>
            <a:pPr lvl="1"/>
            <a:r>
              <a:rPr lang="es-ES_tradnl" sz="2000" dirty="0" smtClean="0">
                <a:solidFill>
                  <a:schemeClr val="tx1"/>
                </a:solidFill>
              </a:rPr>
              <a:t>Los motores de cambio incluyen nuevas formas de colaboración contra la corrupción </a:t>
            </a:r>
          </a:p>
          <a:p>
            <a:pPr lvl="1"/>
            <a:r>
              <a:rPr lang="es-ES_tradnl" sz="2000" dirty="0">
                <a:solidFill>
                  <a:schemeClr val="tx1"/>
                </a:solidFill>
              </a:rPr>
              <a:t>Y</a:t>
            </a:r>
            <a:r>
              <a:rPr lang="es-ES_tradnl" sz="2000" dirty="0" smtClean="0">
                <a:solidFill>
                  <a:schemeClr val="tx1"/>
                </a:solidFill>
              </a:rPr>
              <a:t> a favor de sociedades honestas, abiertas e innovadoras</a:t>
            </a:r>
            <a:endParaRPr lang="es-ES_tradnl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83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¿</a:t>
            </a:r>
            <a:r>
              <a:rPr lang="en-US" dirty="0" err="1" smtClean="0">
                <a:ea typeface="ＭＳ Ｐゴシック" charset="0"/>
                <a:cs typeface="ＭＳ Ｐゴシック" charset="0"/>
              </a:rPr>
              <a:t>Qué</a:t>
            </a:r>
            <a:r>
              <a:rPr lang="en-US" dirty="0" smtClean="0">
                <a:ea typeface="ＭＳ Ｐゴシック" charset="0"/>
                <a:cs typeface="ＭＳ Ｐゴシック" charset="0"/>
              </a:rPr>
              <a:t> </a:t>
            </a:r>
            <a:r>
              <a:rPr lang="en-US" dirty="0" err="1" smtClean="0">
                <a:ea typeface="ＭＳ Ｐゴシック" charset="0"/>
                <a:cs typeface="ＭＳ Ｐゴシック" charset="0"/>
              </a:rPr>
              <a:t>Opinan</a:t>
            </a:r>
            <a:r>
              <a:rPr lang="en-US" dirty="0" smtClean="0">
                <a:ea typeface="ＭＳ Ｐゴシック" charset="0"/>
                <a:cs typeface="ＭＳ Ｐゴシック" charset="0"/>
              </a:rPr>
              <a:t> </a:t>
            </a:r>
            <a:r>
              <a:rPr lang="en-US" dirty="0" err="1" smtClean="0">
                <a:ea typeface="ＭＳ Ｐゴシック" charset="0"/>
                <a:cs typeface="ＭＳ Ｐゴシック" charset="0"/>
              </a:rPr>
              <a:t>Ustedes</a:t>
            </a:r>
            <a:r>
              <a:rPr lang="en-US" dirty="0" smtClean="0">
                <a:ea typeface="ＭＳ Ｐゴシック" charset="0"/>
                <a:cs typeface="ＭＳ Ｐゴシック" charset="0"/>
              </a:rPr>
              <a:t>?</a:t>
            </a:r>
            <a:endParaRPr lang="en-US" dirty="0">
              <a:ea typeface="ＭＳ Ｐゴシック" charset="0"/>
              <a:cs typeface="ＭＳ Ｐゴシック" charset="0"/>
            </a:endParaRPr>
          </a:p>
        </p:txBody>
      </p:sp>
      <p:pic>
        <p:nvPicPr>
          <p:cNvPr id="31746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3716" y="1826668"/>
            <a:ext cx="4915885" cy="3649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59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pull dir="rd"/>
      </p:transition>
    </mc:Choice>
    <mc:Fallback xmlns="">
      <p:transition xmlns:p14="http://schemas.microsoft.com/office/powerpoint/2010/main" spd="med">
        <p:pull dir="rd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Seis</a:t>
            </a:r>
            <a:r>
              <a:rPr lang="en-US" dirty="0" smtClean="0"/>
              <a:t> </a:t>
            </a:r>
            <a:r>
              <a:rPr lang="en-US" dirty="0" err="1" smtClean="0"/>
              <a:t>Ejemplos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s-ES_tradnl" dirty="0" smtClean="0"/>
              <a:t>Bangalore Agenda </a:t>
            </a:r>
            <a:r>
              <a:rPr lang="es-ES_tradnl" dirty="0" err="1" smtClean="0"/>
              <a:t>Task</a:t>
            </a:r>
            <a:r>
              <a:rPr lang="es-ES_tradnl" dirty="0" smtClean="0"/>
              <a:t> </a:t>
            </a:r>
            <a:r>
              <a:rPr lang="es-ES_tradnl" dirty="0" err="1" smtClean="0"/>
              <a:t>Force</a:t>
            </a:r>
            <a:r>
              <a:rPr lang="es-ES_tradnl" dirty="0" smtClean="0"/>
              <a:t> (India)</a:t>
            </a:r>
          </a:p>
          <a:p>
            <a:pPr marL="457200" indent="-457200">
              <a:buFont typeface="+mj-lt"/>
              <a:buAutoNum type="arabicPeriod"/>
            </a:pPr>
            <a:r>
              <a:rPr lang="es-ES_tradnl" dirty="0" smtClean="0"/>
              <a:t>Desarrollo de cuadros de mando  (Filipinas)</a:t>
            </a:r>
          </a:p>
          <a:p>
            <a:pPr marL="457200" indent="-457200">
              <a:buFont typeface="+mj-lt"/>
              <a:buAutoNum type="arabicPeriod"/>
            </a:pPr>
            <a:r>
              <a:rPr lang="es-ES_tradnl" dirty="0" smtClean="0"/>
              <a:t>Redes sociales (India y otros países)</a:t>
            </a:r>
          </a:p>
          <a:p>
            <a:pPr marL="457200" indent="-457200">
              <a:buFont typeface="+mj-lt"/>
              <a:buAutoNum type="arabicPeriod"/>
            </a:pPr>
            <a:r>
              <a:rPr lang="es-ES_tradnl" dirty="0" smtClean="0"/>
              <a:t>Pactos de integridad (Transparencia Internacional)</a:t>
            </a:r>
          </a:p>
          <a:p>
            <a:pPr marL="457200" indent="-457200">
              <a:buFont typeface="+mj-lt"/>
              <a:buAutoNum type="arabicPeriod"/>
            </a:pPr>
            <a:r>
              <a:rPr lang="es-ES_tradnl" dirty="0" err="1" smtClean="0"/>
              <a:t>Planificacion</a:t>
            </a:r>
            <a:r>
              <a:rPr lang="es-ES_tradnl" dirty="0" smtClean="0"/>
              <a:t> y </a:t>
            </a:r>
            <a:r>
              <a:rPr lang="es-ES_tradnl" dirty="0" err="1" smtClean="0"/>
              <a:t>evaluacion</a:t>
            </a:r>
            <a:r>
              <a:rPr lang="es-ES_tradnl" dirty="0" smtClean="0"/>
              <a:t> de abajo (Filipinas)</a:t>
            </a:r>
          </a:p>
          <a:p>
            <a:pPr marL="457200" indent="-457200">
              <a:buFont typeface="+mj-lt"/>
              <a:buAutoNum type="arabicPeriod"/>
            </a:pPr>
            <a:r>
              <a:rPr lang="es-ES_tradnl" dirty="0" smtClean="0"/>
              <a:t>Ciudadanos al Día (Perú)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45723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pull dir="rd"/>
      </p:transition>
    </mc:Choice>
    <mc:Fallback xmlns="">
      <p:transition xmlns:p14="http://schemas.microsoft.com/office/powerpoint/2010/main" spd="med">
        <p:pull dir="rd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 Public Affairs Centre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La idea de Samuel Paul</a:t>
            </a:r>
          </a:p>
          <a:p>
            <a:pPr lvl="1"/>
            <a:r>
              <a:rPr lang="en-US" dirty="0" err="1" smtClean="0"/>
              <a:t>Crear</a:t>
            </a:r>
            <a:r>
              <a:rPr lang="en-US" dirty="0" smtClean="0"/>
              <a:t> </a:t>
            </a:r>
            <a:r>
              <a:rPr lang="en-US" dirty="0" err="1" smtClean="0"/>
              <a:t>una</a:t>
            </a:r>
            <a:r>
              <a:rPr lang="en-US" dirty="0" smtClean="0"/>
              <a:t> ONG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trabajar</a:t>
            </a:r>
            <a:r>
              <a:rPr lang="en-US" dirty="0" smtClean="0"/>
              <a:t> con el </a:t>
            </a:r>
            <a:r>
              <a:rPr lang="en-US" dirty="0" err="1" smtClean="0"/>
              <a:t>gobierno</a:t>
            </a:r>
            <a:r>
              <a:rPr lang="en-US" dirty="0" smtClean="0"/>
              <a:t> y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empresas</a:t>
            </a:r>
            <a:r>
              <a:rPr lang="en-US" dirty="0" smtClean="0"/>
              <a:t> </a:t>
            </a:r>
          </a:p>
          <a:p>
            <a:pPr lvl="1"/>
            <a:r>
              <a:rPr lang="en-US" dirty="0" err="1" smtClean="0"/>
              <a:t>Tres</a:t>
            </a:r>
            <a:r>
              <a:rPr lang="en-US" dirty="0" smtClean="0"/>
              <a:t> </a:t>
            </a:r>
            <a:r>
              <a:rPr lang="en-US" dirty="0" err="1" smtClean="0"/>
              <a:t>fuentes</a:t>
            </a:r>
            <a:r>
              <a:rPr lang="en-US" dirty="0" smtClean="0"/>
              <a:t> de </a:t>
            </a:r>
            <a:r>
              <a:rPr lang="en-US" dirty="0" err="1" smtClean="0"/>
              <a:t>informacion</a:t>
            </a:r>
            <a:r>
              <a:rPr lang="en-US" dirty="0" smtClean="0"/>
              <a:t>  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 “</a:t>
            </a:r>
            <a:r>
              <a:rPr lang="en-US" dirty="0" err="1" smtClean="0">
                <a:ea typeface="Wingdings"/>
                <a:cs typeface="Wingdings"/>
                <a:sym typeface="Wingdings"/>
              </a:rPr>
              <a:t>notas</a:t>
            </a:r>
            <a:r>
              <a:rPr lang="en-US" dirty="0" smtClean="0">
                <a:ea typeface="Wingdings"/>
                <a:cs typeface="Wingdings"/>
                <a:sym typeface="Wingdings"/>
              </a:rPr>
              <a:t>” </a:t>
            </a:r>
            <a:r>
              <a:rPr lang="en-US" dirty="0" err="1" smtClean="0">
                <a:ea typeface="Wingdings"/>
                <a:cs typeface="Wingdings"/>
                <a:sym typeface="Wingdings"/>
              </a:rPr>
              <a:t>para</a:t>
            </a:r>
            <a:r>
              <a:rPr lang="en-US" dirty="0" smtClean="0">
                <a:ea typeface="Wingdings"/>
                <a:cs typeface="Wingdings"/>
                <a:sym typeface="Wingdings"/>
              </a:rPr>
              <a:t> </a:t>
            </a:r>
            <a:r>
              <a:rPr lang="en-US" dirty="0" err="1" smtClean="0">
                <a:ea typeface="Wingdings"/>
                <a:cs typeface="Wingdings"/>
                <a:sym typeface="Wingdings"/>
              </a:rPr>
              <a:t>cada</a:t>
            </a:r>
            <a:r>
              <a:rPr lang="en-US" dirty="0" smtClean="0">
                <a:ea typeface="Wingdings"/>
                <a:cs typeface="Wingdings"/>
                <a:sym typeface="Wingdings"/>
              </a:rPr>
              <a:t> </a:t>
            </a:r>
            <a:r>
              <a:rPr lang="en-US" dirty="0" err="1" smtClean="0">
                <a:ea typeface="Wingdings"/>
                <a:cs typeface="Wingdings"/>
                <a:sym typeface="Wingdings"/>
              </a:rPr>
              <a:t>agencia</a:t>
            </a:r>
            <a:endParaRPr lang="en-US" dirty="0" smtClean="0">
              <a:latin typeface="Wingdings"/>
              <a:ea typeface="Wingdings"/>
              <a:cs typeface="Wingdings"/>
              <a:sym typeface="Wingdings"/>
            </a:endParaRPr>
          </a:p>
          <a:p>
            <a:r>
              <a:rPr lang="en-US" dirty="0" err="1" smtClean="0"/>
              <a:t>Reacciones</a:t>
            </a:r>
            <a:r>
              <a:rPr lang="en-US" dirty="0" smtClean="0"/>
              <a:t> </a:t>
            </a:r>
            <a:r>
              <a:rPr lang="en-US" dirty="0" err="1" smtClean="0"/>
              <a:t>iniciales</a:t>
            </a:r>
            <a:endParaRPr lang="en-US" dirty="0" smtClean="0"/>
          </a:p>
          <a:p>
            <a:r>
              <a:rPr lang="en-US" dirty="0" err="1" smtClean="0"/>
              <a:t>Preparando</a:t>
            </a:r>
            <a:r>
              <a:rPr lang="en-US" dirty="0" smtClean="0"/>
              <a:t> el </a:t>
            </a:r>
            <a:r>
              <a:rPr lang="en-US" dirty="0" err="1" smtClean="0"/>
              <a:t>terreno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5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pull dir="rd"/>
      </p:transition>
    </mc:Choice>
    <mc:Fallback xmlns="">
      <p:transition xmlns:p14="http://schemas.microsoft.com/office/powerpoint/2010/main" spd="med">
        <p:pull dir="rd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4000" dirty="0">
                <a:latin typeface="Arial Unicode MS" charset="0"/>
              </a:rPr>
              <a:t>Bangalore Agenda Task Force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Wingdings" charset="0"/>
              <a:buNone/>
              <a:defRPr/>
            </a:pPr>
            <a:endParaRPr lang="en-US" sz="3600" b="0" dirty="0" smtClean="0">
              <a:latin typeface="Arial Unicode MS" charset="0"/>
            </a:endParaRPr>
          </a:p>
          <a:p>
            <a:pPr eaLnBrk="1" hangingPunct="1">
              <a:buFont typeface="Wingdings" charset="0"/>
              <a:buNone/>
              <a:defRPr/>
            </a:pPr>
            <a:r>
              <a:rPr lang="en-US" sz="3600" b="0" dirty="0">
                <a:latin typeface="Arial Unicode MS" charset="0"/>
              </a:rPr>
              <a:t>				</a:t>
            </a:r>
          </a:p>
        </p:txBody>
      </p:sp>
      <p:sp>
        <p:nvSpPr>
          <p:cNvPr id="4" name="Rectangle 3"/>
          <p:cNvSpPr/>
          <p:nvPr/>
        </p:nvSpPr>
        <p:spPr>
          <a:xfrm>
            <a:off x="498518" y="1553503"/>
            <a:ext cx="3723345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US" dirty="0">
              <a:latin typeface="Arial Unicode MS" charset="0"/>
            </a:endParaRPr>
          </a:p>
          <a:p>
            <a:pPr>
              <a:defRPr/>
            </a:pPr>
            <a:r>
              <a:rPr lang="en-US" sz="2200" dirty="0" smtClean="0"/>
              <a:t>El </a:t>
            </a:r>
            <a:r>
              <a:rPr lang="en-US" sz="2200" dirty="0" err="1" smtClean="0"/>
              <a:t>nuevo</a:t>
            </a:r>
            <a:r>
              <a:rPr lang="en-US" sz="2200" dirty="0" smtClean="0"/>
              <a:t> </a:t>
            </a:r>
            <a:r>
              <a:rPr lang="en-US" sz="2200" i="1" dirty="0"/>
              <a:t>Chief Minister </a:t>
            </a:r>
            <a:r>
              <a:rPr lang="en-US" sz="2200" dirty="0" err="1"/>
              <a:t>convoca</a:t>
            </a:r>
            <a:r>
              <a:rPr lang="en-US" sz="2200" dirty="0"/>
              <a:t> al </a:t>
            </a:r>
            <a:r>
              <a:rPr lang="en-US" sz="2200" dirty="0" smtClean="0"/>
              <a:t>BATF</a:t>
            </a:r>
          </a:p>
          <a:p>
            <a:pPr>
              <a:defRPr/>
            </a:pPr>
            <a:endParaRPr lang="en-US" sz="2200" dirty="0"/>
          </a:p>
          <a:p>
            <a:pPr>
              <a:defRPr/>
            </a:pPr>
            <a:r>
              <a:rPr lang="en-US" sz="1100" dirty="0">
                <a:latin typeface="Arial Unicode MS" charset="0"/>
              </a:rPr>
              <a:t>	</a:t>
            </a:r>
            <a:endParaRPr lang="en-US" sz="1100" dirty="0" smtClean="0">
              <a:latin typeface="Arial Unicode MS" charset="0"/>
            </a:endParaRPr>
          </a:p>
        </p:txBody>
      </p:sp>
      <p:pic>
        <p:nvPicPr>
          <p:cNvPr id="9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10408" r="-10408"/>
          <a:stretch>
            <a:fillRect/>
          </a:stretch>
        </p:blipFill>
        <p:spPr>
          <a:xfrm>
            <a:off x="4397187" y="1706828"/>
            <a:ext cx="3657600" cy="4140200"/>
          </a:xfrm>
        </p:spPr>
      </p:pic>
      <p:sp>
        <p:nvSpPr>
          <p:cNvPr id="3" name="TextBox 2"/>
          <p:cNvSpPr txBox="1"/>
          <p:nvPr/>
        </p:nvSpPr>
        <p:spPr>
          <a:xfrm>
            <a:off x="4870287" y="5956306"/>
            <a:ext cx="2818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dirty="0" smtClean="0"/>
              <a:t>S. M. Krishna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431931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4000" dirty="0">
                <a:latin typeface="Arial Unicode MS" charset="0"/>
              </a:rPr>
              <a:t>Bangalore Agenda Task Force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Wingdings" charset="0"/>
              <a:buNone/>
              <a:defRPr/>
            </a:pPr>
            <a:endParaRPr lang="en-US" sz="3600" b="0" dirty="0" smtClean="0">
              <a:latin typeface="Arial Unicode MS" charset="0"/>
            </a:endParaRPr>
          </a:p>
          <a:p>
            <a:pPr eaLnBrk="1" hangingPunct="1">
              <a:buFont typeface="Wingdings" charset="0"/>
              <a:buNone/>
              <a:defRPr/>
            </a:pPr>
            <a:r>
              <a:rPr lang="en-US" sz="3600" b="0" dirty="0">
                <a:latin typeface="Arial Unicode MS" charset="0"/>
              </a:rPr>
              <a:t>				</a:t>
            </a:r>
          </a:p>
        </p:txBody>
      </p:sp>
      <p:sp>
        <p:nvSpPr>
          <p:cNvPr id="4" name="Rectangle 3"/>
          <p:cNvSpPr/>
          <p:nvPr/>
        </p:nvSpPr>
        <p:spPr>
          <a:xfrm>
            <a:off x="498518" y="1553503"/>
            <a:ext cx="3723345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US" dirty="0">
              <a:latin typeface="Arial Unicode MS" charset="0"/>
            </a:endParaRPr>
          </a:p>
          <a:p>
            <a:pPr>
              <a:defRPr/>
            </a:pPr>
            <a:r>
              <a:rPr lang="en-US" sz="2200" dirty="0" smtClean="0"/>
              <a:t>El </a:t>
            </a:r>
            <a:r>
              <a:rPr lang="en-US" sz="2200" dirty="0" err="1" smtClean="0"/>
              <a:t>nuevo</a:t>
            </a:r>
            <a:r>
              <a:rPr lang="en-US" sz="2200" dirty="0" smtClean="0"/>
              <a:t> </a:t>
            </a:r>
            <a:r>
              <a:rPr lang="en-US" sz="2200" i="1" dirty="0"/>
              <a:t>Chief Minister </a:t>
            </a:r>
            <a:r>
              <a:rPr lang="en-US" sz="2200" dirty="0" err="1"/>
              <a:t>convoca</a:t>
            </a:r>
            <a:r>
              <a:rPr lang="en-US" sz="2200" dirty="0"/>
              <a:t> al </a:t>
            </a:r>
            <a:r>
              <a:rPr lang="en-US" sz="2200" dirty="0" smtClean="0"/>
              <a:t>BATF</a:t>
            </a:r>
          </a:p>
          <a:p>
            <a:pPr>
              <a:defRPr/>
            </a:pPr>
            <a:endParaRPr lang="en-US" sz="2200" dirty="0"/>
          </a:p>
          <a:p>
            <a:pPr>
              <a:defRPr/>
            </a:pPr>
            <a:r>
              <a:rPr lang="en-US" sz="2200" dirty="0" err="1" smtClean="0"/>
              <a:t>Utiliza</a:t>
            </a:r>
            <a:r>
              <a:rPr lang="en-US" sz="2200" dirty="0" smtClean="0"/>
              <a:t> </a:t>
            </a:r>
            <a:r>
              <a:rPr lang="en-US" sz="2200" i="1" dirty="0"/>
              <a:t>r</a:t>
            </a:r>
            <a:r>
              <a:rPr lang="en-US" sz="2200" i="1" dirty="0" smtClean="0"/>
              <a:t>eport cards </a:t>
            </a:r>
            <a:r>
              <a:rPr lang="en-US" sz="2200" dirty="0" err="1" smtClean="0"/>
              <a:t>creados</a:t>
            </a:r>
            <a:r>
              <a:rPr lang="en-US" sz="2200" dirty="0" smtClean="0"/>
              <a:t> </a:t>
            </a:r>
            <a:r>
              <a:rPr lang="en-US" sz="2200" dirty="0" err="1" smtClean="0"/>
              <a:t>por</a:t>
            </a:r>
            <a:r>
              <a:rPr lang="en-US" sz="2200" dirty="0" smtClean="0"/>
              <a:t> </a:t>
            </a:r>
            <a:r>
              <a:rPr lang="en-US" sz="2200" dirty="0" err="1" smtClean="0"/>
              <a:t>una</a:t>
            </a:r>
            <a:r>
              <a:rPr lang="en-US" sz="2200" dirty="0" smtClean="0"/>
              <a:t> ONG</a:t>
            </a:r>
          </a:p>
          <a:p>
            <a:pPr>
              <a:defRPr/>
            </a:pPr>
            <a:endParaRPr lang="en-US" sz="2200" dirty="0" smtClean="0"/>
          </a:p>
          <a:p>
            <a:pPr>
              <a:defRPr/>
            </a:pPr>
            <a:r>
              <a:rPr lang="en-US" sz="1100" dirty="0">
                <a:latin typeface="Arial Unicode MS" charset="0"/>
              </a:rPr>
              <a:t>	</a:t>
            </a:r>
            <a:endParaRPr lang="en-US" sz="1100" dirty="0" smtClean="0">
              <a:latin typeface="Arial Unicode MS" charset="0"/>
            </a:endParaRPr>
          </a:p>
        </p:txBody>
      </p:sp>
      <p:pic>
        <p:nvPicPr>
          <p:cNvPr id="9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10408" r="-10408"/>
          <a:stretch>
            <a:fillRect/>
          </a:stretch>
        </p:blipFill>
        <p:spPr>
          <a:xfrm>
            <a:off x="4397187" y="1706828"/>
            <a:ext cx="3657600" cy="4140200"/>
          </a:xfrm>
        </p:spPr>
      </p:pic>
      <p:sp>
        <p:nvSpPr>
          <p:cNvPr id="3" name="TextBox 2"/>
          <p:cNvSpPr txBox="1"/>
          <p:nvPr/>
        </p:nvSpPr>
        <p:spPr>
          <a:xfrm>
            <a:off x="4870287" y="5956306"/>
            <a:ext cx="2818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dirty="0" smtClean="0"/>
              <a:t>S. M. Krishna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501236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4000" dirty="0">
                <a:latin typeface="Arial Unicode MS" charset="0"/>
              </a:rPr>
              <a:t>Bangalore Agenda Task Force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Wingdings" charset="0"/>
              <a:buNone/>
              <a:defRPr/>
            </a:pPr>
            <a:endParaRPr lang="en-US" sz="3600" b="0" dirty="0" smtClean="0">
              <a:latin typeface="Arial Unicode MS" charset="0"/>
            </a:endParaRPr>
          </a:p>
          <a:p>
            <a:pPr eaLnBrk="1" hangingPunct="1">
              <a:buFont typeface="Wingdings" charset="0"/>
              <a:buNone/>
              <a:defRPr/>
            </a:pPr>
            <a:r>
              <a:rPr lang="en-US" sz="3600" b="0" dirty="0">
                <a:latin typeface="Arial Unicode MS" charset="0"/>
              </a:rPr>
              <a:t>				</a:t>
            </a:r>
          </a:p>
        </p:txBody>
      </p:sp>
      <p:sp>
        <p:nvSpPr>
          <p:cNvPr id="4" name="Rectangle 3"/>
          <p:cNvSpPr/>
          <p:nvPr/>
        </p:nvSpPr>
        <p:spPr>
          <a:xfrm>
            <a:off x="498518" y="1553503"/>
            <a:ext cx="3723345" cy="3247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US" dirty="0">
              <a:latin typeface="Arial Unicode MS" charset="0"/>
            </a:endParaRPr>
          </a:p>
          <a:p>
            <a:pPr>
              <a:defRPr/>
            </a:pPr>
            <a:r>
              <a:rPr lang="en-US" sz="2200" dirty="0" smtClean="0"/>
              <a:t>El </a:t>
            </a:r>
            <a:r>
              <a:rPr lang="en-US" sz="2200" dirty="0" err="1" smtClean="0"/>
              <a:t>nuevo</a:t>
            </a:r>
            <a:r>
              <a:rPr lang="en-US" sz="2200" dirty="0" smtClean="0"/>
              <a:t> </a:t>
            </a:r>
            <a:r>
              <a:rPr lang="en-US" sz="2200" i="1" dirty="0"/>
              <a:t>Chief Minister </a:t>
            </a:r>
            <a:r>
              <a:rPr lang="en-US" sz="2200" dirty="0" err="1"/>
              <a:t>convoca</a:t>
            </a:r>
            <a:r>
              <a:rPr lang="en-US" sz="2200" dirty="0"/>
              <a:t> al </a:t>
            </a:r>
            <a:r>
              <a:rPr lang="en-US" sz="2200" dirty="0" smtClean="0"/>
              <a:t>BATF</a:t>
            </a:r>
          </a:p>
          <a:p>
            <a:pPr>
              <a:defRPr/>
            </a:pPr>
            <a:endParaRPr lang="en-US" sz="2200" dirty="0"/>
          </a:p>
          <a:p>
            <a:pPr>
              <a:defRPr/>
            </a:pPr>
            <a:r>
              <a:rPr lang="en-US" sz="2200" dirty="0" err="1" smtClean="0"/>
              <a:t>Utiliza</a:t>
            </a:r>
            <a:r>
              <a:rPr lang="en-US" sz="2200" dirty="0" smtClean="0"/>
              <a:t> </a:t>
            </a:r>
            <a:r>
              <a:rPr lang="en-US" sz="2200" i="1" dirty="0"/>
              <a:t>r</a:t>
            </a:r>
            <a:r>
              <a:rPr lang="en-US" sz="2200" i="1" dirty="0" smtClean="0"/>
              <a:t>eport cards </a:t>
            </a:r>
            <a:r>
              <a:rPr lang="en-US" sz="2200" dirty="0" err="1" smtClean="0"/>
              <a:t>creados</a:t>
            </a:r>
            <a:r>
              <a:rPr lang="en-US" sz="2200" dirty="0" smtClean="0"/>
              <a:t> </a:t>
            </a:r>
            <a:r>
              <a:rPr lang="en-US" sz="2200" dirty="0" err="1" smtClean="0"/>
              <a:t>por</a:t>
            </a:r>
            <a:r>
              <a:rPr lang="en-US" sz="2200" dirty="0" smtClean="0"/>
              <a:t> </a:t>
            </a:r>
            <a:r>
              <a:rPr lang="en-US" sz="2200" dirty="0" err="1" smtClean="0"/>
              <a:t>una</a:t>
            </a:r>
            <a:r>
              <a:rPr lang="en-US" sz="2200" dirty="0" smtClean="0"/>
              <a:t> ONG</a:t>
            </a:r>
          </a:p>
          <a:p>
            <a:pPr>
              <a:defRPr/>
            </a:pPr>
            <a:endParaRPr lang="en-US" sz="2200" dirty="0" smtClean="0"/>
          </a:p>
          <a:p>
            <a:pPr>
              <a:defRPr/>
            </a:pPr>
            <a:r>
              <a:rPr lang="en-US" sz="2200" dirty="0" err="1" smtClean="0"/>
              <a:t>Involucra</a:t>
            </a:r>
            <a:r>
              <a:rPr lang="en-US" sz="2200" dirty="0" smtClean="0"/>
              <a:t> el sector </a:t>
            </a:r>
            <a:r>
              <a:rPr lang="en-US" sz="2200" dirty="0" err="1" smtClean="0"/>
              <a:t>privado</a:t>
            </a:r>
            <a:endParaRPr lang="en-US" sz="2200" dirty="0" smtClean="0"/>
          </a:p>
          <a:p>
            <a:pPr>
              <a:defRPr/>
            </a:pPr>
            <a:endParaRPr lang="en-US" sz="2200" dirty="0" smtClean="0"/>
          </a:p>
          <a:p>
            <a:pPr>
              <a:defRPr/>
            </a:pPr>
            <a:r>
              <a:rPr lang="en-US" sz="1100" dirty="0">
                <a:latin typeface="Arial Unicode MS" charset="0"/>
              </a:rPr>
              <a:t>	</a:t>
            </a:r>
            <a:endParaRPr lang="en-US" sz="1100" dirty="0" smtClean="0">
              <a:latin typeface="Arial Unicode MS" charset="0"/>
            </a:endParaRPr>
          </a:p>
        </p:txBody>
      </p:sp>
      <p:pic>
        <p:nvPicPr>
          <p:cNvPr id="9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10408" r="-10408"/>
          <a:stretch>
            <a:fillRect/>
          </a:stretch>
        </p:blipFill>
        <p:spPr>
          <a:xfrm>
            <a:off x="4397187" y="1706828"/>
            <a:ext cx="3657600" cy="4140200"/>
          </a:xfrm>
        </p:spPr>
      </p:pic>
      <p:sp>
        <p:nvSpPr>
          <p:cNvPr id="3" name="TextBox 2"/>
          <p:cNvSpPr txBox="1"/>
          <p:nvPr/>
        </p:nvSpPr>
        <p:spPr>
          <a:xfrm>
            <a:off x="4870287" y="5956306"/>
            <a:ext cx="2818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dirty="0" smtClean="0"/>
              <a:t>S. M. Krishna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737452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4000" dirty="0">
                <a:latin typeface="Arial Unicode MS" charset="0"/>
              </a:rPr>
              <a:t>Bangalore Agenda Task Force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Wingdings" charset="0"/>
              <a:buNone/>
              <a:defRPr/>
            </a:pPr>
            <a:endParaRPr lang="en-US" sz="3600" b="0" dirty="0" smtClean="0">
              <a:latin typeface="Arial Unicode MS" charset="0"/>
            </a:endParaRPr>
          </a:p>
          <a:p>
            <a:pPr eaLnBrk="1" hangingPunct="1">
              <a:buFont typeface="Wingdings" charset="0"/>
              <a:buNone/>
              <a:defRPr/>
            </a:pPr>
            <a:r>
              <a:rPr lang="en-US" sz="3600" b="0" dirty="0">
                <a:latin typeface="Arial Unicode MS" charset="0"/>
              </a:rPr>
              <a:t>				</a:t>
            </a:r>
          </a:p>
        </p:txBody>
      </p:sp>
      <p:sp>
        <p:nvSpPr>
          <p:cNvPr id="4" name="Rectangle 3"/>
          <p:cNvSpPr/>
          <p:nvPr/>
        </p:nvSpPr>
        <p:spPr>
          <a:xfrm>
            <a:off x="498518" y="1553503"/>
            <a:ext cx="3723345" cy="3924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US" dirty="0">
              <a:latin typeface="Arial Unicode MS" charset="0"/>
            </a:endParaRPr>
          </a:p>
          <a:p>
            <a:pPr>
              <a:defRPr/>
            </a:pPr>
            <a:r>
              <a:rPr lang="en-US" sz="2200" dirty="0" smtClean="0"/>
              <a:t>El </a:t>
            </a:r>
            <a:r>
              <a:rPr lang="en-US" sz="2200" dirty="0" err="1" smtClean="0"/>
              <a:t>nuevo</a:t>
            </a:r>
            <a:r>
              <a:rPr lang="en-US" sz="2200" dirty="0" smtClean="0"/>
              <a:t> </a:t>
            </a:r>
            <a:r>
              <a:rPr lang="en-US" sz="2200" i="1" dirty="0"/>
              <a:t>Chief Minister </a:t>
            </a:r>
            <a:r>
              <a:rPr lang="en-US" sz="2200" dirty="0" err="1"/>
              <a:t>convoca</a:t>
            </a:r>
            <a:r>
              <a:rPr lang="en-US" sz="2200" dirty="0"/>
              <a:t> al </a:t>
            </a:r>
            <a:r>
              <a:rPr lang="en-US" sz="2200" dirty="0" smtClean="0"/>
              <a:t>BATF</a:t>
            </a:r>
          </a:p>
          <a:p>
            <a:pPr>
              <a:defRPr/>
            </a:pPr>
            <a:endParaRPr lang="en-US" sz="2200" dirty="0"/>
          </a:p>
          <a:p>
            <a:pPr>
              <a:defRPr/>
            </a:pPr>
            <a:r>
              <a:rPr lang="en-US" sz="2200" dirty="0" err="1" smtClean="0"/>
              <a:t>Utiliza</a:t>
            </a:r>
            <a:r>
              <a:rPr lang="en-US" sz="2200" dirty="0" smtClean="0"/>
              <a:t> </a:t>
            </a:r>
            <a:r>
              <a:rPr lang="en-US" sz="2200" i="1" dirty="0"/>
              <a:t>r</a:t>
            </a:r>
            <a:r>
              <a:rPr lang="en-US" sz="2200" i="1" dirty="0" smtClean="0"/>
              <a:t>eport cards </a:t>
            </a:r>
            <a:r>
              <a:rPr lang="en-US" sz="2200" dirty="0" err="1" smtClean="0"/>
              <a:t>creados</a:t>
            </a:r>
            <a:r>
              <a:rPr lang="en-US" sz="2200" dirty="0" smtClean="0"/>
              <a:t> </a:t>
            </a:r>
            <a:r>
              <a:rPr lang="en-US" sz="2200" dirty="0" err="1" smtClean="0"/>
              <a:t>por</a:t>
            </a:r>
            <a:r>
              <a:rPr lang="en-US" sz="2200" dirty="0" smtClean="0"/>
              <a:t> </a:t>
            </a:r>
            <a:r>
              <a:rPr lang="en-US" sz="2200" dirty="0" err="1" smtClean="0"/>
              <a:t>una</a:t>
            </a:r>
            <a:r>
              <a:rPr lang="en-US" sz="2200" dirty="0" smtClean="0"/>
              <a:t> ONG</a:t>
            </a:r>
          </a:p>
          <a:p>
            <a:pPr>
              <a:defRPr/>
            </a:pPr>
            <a:endParaRPr lang="en-US" sz="2200" dirty="0" smtClean="0"/>
          </a:p>
          <a:p>
            <a:pPr>
              <a:defRPr/>
            </a:pPr>
            <a:r>
              <a:rPr lang="en-US" sz="2200" dirty="0" err="1" smtClean="0"/>
              <a:t>Involucra</a:t>
            </a:r>
            <a:r>
              <a:rPr lang="en-US" sz="2200" dirty="0" smtClean="0"/>
              <a:t> el sector </a:t>
            </a:r>
            <a:r>
              <a:rPr lang="en-US" sz="2200" dirty="0" err="1" smtClean="0"/>
              <a:t>privado</a:t>
            </a:r>
            <a:endParaRPr lang="en-US" sz="2200" dirty="0" smtClean="0"/>
          </a:p>
          <a:p>
            <a:pPr>
              <a:defRPr/>
            </a:pPr>
            <a:endParaRPr lang="en-US" sz="2200" dirty="0" smtClean="0"/>
          </a:p>
          <a:p>
            <a:pPr>
              <a:defRPr/>
            </a:pPr>
            <a:r>
              <a:rPr lang="en-US" sz="2200" dirty="0" err="1" smtClean="0"/>
              <a:t>Información</a:t>
            </a:r>
            <a:r>
              <a:rPr lang="en-US" sz="2200" dirty="0" smtClean="0"/>
              <a:t> </a:t>
            </a:r>
            <a:r>
              <a:rPr lang="en-US" sz="2200" dirty="0" err="1" smtClean="0"/>
              <a:t>sobre</a:t>
            </a:r>
            <a:r>
              <a:rPr lang="en-US" sz="2200" dirty="0" smtClean="0"/>
              <a:t> </a:t>
            </a:r>
          </a:p>
          <a:p>
            <a:pPr>
              <a:defRPr/>
            </a:pPr>
            <a:r>
              <a:rPr lang="en-US" sz="2200" dirty="0" err="1" smtClean="0"/>
              <a:t>resultados</a:t>
            </a:r>
            <a:r>
              <a:rPr lang="en-US" sz="2200" dirty="0" smtClean="0"/>
              <a:t> +</a:t>
            </a:r>
          </a:p>
          <a:p>
            <a:pPr>
              <a:defRPr/>
            </a:pPr>
            <a:r>
              <a:rPr lang="en-US" sz="1100" dirty="0">
                <a:latin typeface="Arial Unicode MS" charset="0"/>
              </a:rPr>
              <a:t>	</a:t>
            </a:r>
            <a:endParaRPr lang="en-US" sz="1100" dirty="0" smtClean="0">
              <a:latin typeface="Arial Unicode MS" charset="0"/>
            </a:endParaRPr>
          </a:p>
        </p:txBody>
      </p:sp>
      <p:pic>
        <p:nvPicPr>
          <p:cNvPr id="9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10408" r="-10408"/>
          <a:stretch>
            <a:fillRect/>
          </a:stretch>
        </p:blipFill>
        <p:spPr>
          <a:xfrm>
            <a:off x="4397187" y="1706828"/>
            <a:ext cx="3657600" cy="4140200"/>
          </a:xfrm>
        </p:spPr>
      </p:pic>
      <p:sp>
        <p:nvSpPr>
          <p:cNvPr id="3" name="TextBox 2"/>
          <p:cNvSpPr txBox="1"/>
          <p:nvPr/>
        </p:nvSpPr>
        <p:spPr>
          <a:xfrm>
            <a:off x="4870287" y="5956306"/>
            <a:ext cx="2818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dirty="0" smtClean="0"/>
              <a:t>S. M. Krishna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457571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4000" dirty="0">
                <a:latin typeface="Arial Unicode MS" charset="0"/>
              </a:rPr>
              <a:t>Bangalore Agenda Task Force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Wingdings" charset="0"/>
              <a:buNone/>
              <a:defRPr/>
            </a:pPr>
            <a:endParaRPr lang="en-US" sz="3600" b="0" dirty="0" smtClean="0">
              <a:latin typeface="Arial Unicode MS" charset="0"/>
            </a:endParaRPr>
          </a:p>
          <a:p>
            <a:pPr eaLnBrk="1" hangingPunct="1">
              <a:buFont typeface="Wingdings" charset="0"/>
              <a:buNone/>
              <a:defRPr/>
            </a:pPr>
            <a:r>
              <a:rPr lang="en-US" sz="3600" b="0" dirty="0">
                <a:latin typeface="Arial Unicode MS" charset="0"/>
              </a:rPr>
              <a:t>				</a:t>
            </a:r>
          </a:p>
        </p:txBody>
      </p:sp>
      <p:sp>
        <p:nvSpPr>
          <p:cNvPr id="4" name="Rectangle 3"/>
          <p:cNvSpPr/>
          <p:nvPr/>
        </p:nvSpPr>
        <p:spPr>
          <a:xfrm>
            <a:off x="498518" y="1553503"/>
            <a:ext cx="3723345" cy="426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US" dirty="0">
              <a:latin typeface="Arial Unicode MS" charset="0"/>
            </a:endParaRPr>
          </a:p>
          <a:p>
            <a:pPr>
              <a:defRPr/>
            </a:pPr>
            <a:r>
              <a:rPr lang="en-US" sz="2200" dirty="0" smtClean="0"/>
              <a:t>El </a:t>
            </a:r>
            <a:r>
              <a:rPr lang="en-US" sz="2200" dirty="0" err="1" smtClean="0"/>
              <a:t>nuevo</a:t>
            </a:r>
            <a:r>
              <a:rPr lang="en-US" sz="2200" dirty="0" smtClean="0"/>
              <a:t> </a:t>
            </a:r>
            <a:r>
              <a:rPr lang="en-US" sz="2200" i="1" dirty="0"/>
              <a:t>Chief Minister </a:t>
            </a:r>
            <a:r>
              <a:rPr lang="en-US" sz="2200" dirty="0" err="1"/>
              <a:t>convoca</a:t>
            </a:r>
            <a:r>
              <a:rPr lang="en-US" sz="2200" dirty="0"/>
              <a:t> al </a:t>
            </a:r>
            <a:r>
              <a:rPr lang="en-US" sz="2200" dirty="0" smtClean="0"/>
              <a:t>BATF</a:t>
            </a:r>
          </a:p>
          <a:p>
            <a:pPr>
              <a:defRPr/>
            </a:pPr>
            <a:endParaRPr lang="en-US" sz="2200" dirty="0"/>
          </a:p>
          <a:p>
            <a:pPr>
              <a:defRPr/>
            </a:pPr>
            <a:r>
              <a:rPr lang="en-US" sz="2200" dirty="0" err="1" smtClean="0"/>
              <a:t>Utiliza</a:t>
            </a:r>
            <a:r>
              <a:rPr lang="en-US" sz="2200" dirty="0" smtClean="0"/>
              <a:t> </a:t>
            </a:r>
            <a:r>
              <a:rPr lang="en-US" sz="2200" i="1" dirty="0"/>
              <a:t>r</a:t>
            </a:r>
            <a:r>
              <a:rPr lang="en-US" sz="2200" i="1" dirty="0" smtClean="0"/>
              <a:t>eport cards </a:t>
            </a:r>
            <a:r>
              <a:rPr lang="en-US" sz="2200" dirty="0" err="1" smtClean="0"/>
              <a:t>creados</a:t>
            </a:r>
            <a:r>
              <a:rPr lang="en-US" sz="2200" dirty="0" smtClean="0"/>
              <a:t> </a:t>
            </a:r>
            <a:r>
              <a:rPr lang="en-US" sz="2200" dirty="0" err="1" smtClean="0"/>
              <a:t>por</a:t>
            </a:r>
            <a:r>
              <a:rPr lang="en-US" sz="2200" dirty="0" smtClean="0"/>
              <a:t> </a:t>
            </a:r>
            <a:r>
              <a:rPr lang="en-US" sz="2200" dirty="0" err="1" smtClean="0"/>
              <a:t>una</a:t>
            </a:r>
            <a:r>
              <a:rPr lang="en-US" sz="2200" dirty="0" smtClean="0"/>
              <a:t> ONG</a:t>
            </a:r>
          </a:p>
          <a:p>
            <a:pPr>
              <a:defRPr/>
            </a:pPr>
            <a:endParaRPr lang="en-US" sz="2200" dirty="0" smtClean="0"/>
          </a:p>
          <a:p>
            <a:pPr>
              <a:defRPr/>
            </a:pPr>
            <a:r>
              <a:rPr lang="en-US" sz="2200" dirty="0" err="1" smtClean="0"/>
              <a:t>Involucra</a:t>
            </a:r>
            <a:r>
              <a:rPr lang="en-US" sz="2200" dirty="0" smtClean="0"/>
              <a:t> el sector </a:t>
            </a:r>
            <a:r>
              <a:rPr lang="en-US" sz="2200" dirty="0" err="1" smtClean="0"/>
              <a:t>privado</a:t>
            </a:r>
            <a:endParaRPr lang="en-US" sz="2200" dirty="0" smtClean="0"/>
          </a:p>
          <a:p>
            <a:pPr>
              <a:defRPr/>
            </a:pPr>
            <a:endParaRPr lang="en-US" sz="2200" dirty="0" smtClean="0"/>
          </a:p>
          <a:p>
            <a:pPr>
              <a:defRPr/>
            </a:pPr>
            <a:r>
              <a:rPr lang="en-US" sz="2200" dirty="0" err="1" smtClean="0"/>
              <a:t>Información</a:t>
            </a:r>
            <a:r>
              <a:rPr lang="en-US" sz="2200" dirty="0" smtClean="0"/>
              <a:t> </a:t>
            </a:r>
            <a:r>
              <a:rPr lang="en-US" sz="2200" dirty="0" err="1" smtClean="0"/>
              <a:t>sobre</a:t>
            </a:r>
            <a:r>
              <a:rPr lang="en-US" sz="2200" dirty="0" smtClean="0"/>
              <a:t> </a:t>
            </a:r>
          </a:p>
          <a:p>
            <a:pPr>
              <a:defRPr/>
            </a:pPr>
            <a:r>
              <a:rPr lang="en-US" sz="2200" dirty="0" err="1" smtClean="0"/>
              <a:t>resultados</a:t>
            </a:r>
            <a:r>
              <a:rPr lang="en-US" sz="2200" dirty="0" smtClean="0"/>
              <a:t> +</a:t>
            </a:r>
          </a:p>
          <a:p>
            <a:pPr>
              <a:defRPr/>
            </a:pPr>
            <a:r>
              <a:rPr lang="en-US" sz="2200" dirty="0" err="1" smtClean="0"/>
              <a:t>Estrategias</a:t>
            </a:r>
            <a:r>
              <a:rPr lang="en-US" sz="2200" dirty="0" smtClean="0"/>
              <a:t> </a:t>
            </a:r>
            <a:r>
              <a:rPr lang="en-US" sz="2200" dirty="0" err="1" smtClean="0"/>
              <a:t>compartidas</a:t>
            </a:r>
            <a:r>
              <a:rPr lang="en-US" sz="2200" dirty="0" smtClean="0"/>
              <a:t> +</a:t>
            </a:r>
          </a:p>
          <a:p>
            <a:pPr>
              <a:defRPr/>
            </a:pPr>
            <a:r>
              <a:rPr lang="en-US" sz="1100" dirty="0">
                <a:latin typeface="Arial Unicode MS" charset="0"/>
              </a:rPr>
              <a:t>	</a:t>
            </a:r>
            <a:endParaRPr lang="en-US" sz="1100" dirty="0" smtClean="0">
              <a:latin typeface="Arial Unicode MS" charset="0"/>
            </a:endParaRPr>
          </a:p>
        </p:txBody>
      </p:sp>
      <p:pic>
        <p:nvPicPr>
          <p:cNvPr id="9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10408" r="-10408"/>
          <a:stretch>
            <a:fillRect/>
          </a:stretch>
        </p:blipFill>
        <p:spPr>
          <a:xfrm>
            <a:off x="4397187" y="1706828"/>
            <a:ext cx="3657600" cy="4140200"/>
          </a:xfrm>
        </p:spPr>
      </p:pic>
      <p:sp>
        <p:nvSpPr>
          <p:cNvPr id="3" name="TextBox 2"/>
          <p:cNvSpPr txBox="1"/>
          <p:nvPr/>
        </p:nvSpPr>
        <p:spPr>
          <a:xfrm>
            <a:off x="4870287" y="5956306"/>
            <a:ext cx="2818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dirty="0" smtClean="0"/>
              <a:t>S. M. Krishna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971701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wilight">
  <a:themeElements>
    <a:clrScheme name="Twilight">
      <a:dk1>
        <a:sysClr val="windowText" lastClr="000000"/>
      </a:dk1>
      <a:lt1>
        <a:sysClr val="window" lastClr="FFFFFF"/>
      </a:lt1>
      <a:dk2>
        <a:srgbClr val="24213E"/>
      </a:dk2>
      <a:lt2>
        <a:srgbClr val="E9EAF0"/>
      </a:lt2>
      <a:accent1>
        <a:srgbClr val="E8BC4A"/>
      </a:accent1>
      <a:accent2>
        <a:srgbClr val="83C1C6"/>
      </a:accent2>
      <a:accent3>
        <a:srgbClr val="E78D35"/>
      </a:accent3>
      <a:accent4>
        <a:srgbClr val="909CE1"/>
      </a:accent4>
      <a:accent5>
        <a:srgbClr val="839C41"/>
      </a:accent5>
      <a:accent6>
        <a:srgbClr val="CC5439"/>
      </a:accent6>
      <a:hlink>
        <a:srgbClr val="1C6CF1"/>
      </a:hlink>
      <a:folHlink>
        <a:srgbClr val="C649E0"/>
      </a:folHlink>
    </a:clrScheme>
    <a:fontScheme name="Twilight">
      <a:majorFont>
        <a:latin typeface="Corbel"/>
        <a:ea typeface=""/>
        <a:cs typeface=""/>
        <a:font script="Jpan" typeface="ヒラギノ角ゴ Pro W3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ヒラギノ角ゴ Pro W3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wi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 fov="600000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300000"/>
              </a:schemeClr>
            </a:gs>
            <a:gs pos="31000">
              <a:schemeClr val="bg1">
                <a:tint val="100000"/>
                <a:satMod val="300000"/>
              </a:schemeClr>
            </a:gs>
            <a:gs pos="62000">
              <a:schemeClr val="phClr">
                <a:tint val="100000"/>
                <a:shade val="100000"/>
                <a:satMod val="100000"/>
              </a:schemeClr>
            </a:gs>
            <a:gs pos="100000">
              <a:schemeClr val="phClr">
                <a:shade val="100000"/>
                <a:hueMod val="93000"/>
                <a:satMod val="50000"/>
                <a:lumMod val="2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atMod val="100000"/>
              </a:schemeClr>
            </a:gs>
            <a:gs pos="100000">
              <a:schemeClr val="phClr">
                <a:tint val="100000"/>
                <a:shade val="100000"/>
                <a:alpha val="100000"/>
                <a:hueMod val="100000"/>
                <a:satMod val="150000"/>
                <a:lumMod val="5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Twilight.thmx</Template>
  <TotalTime>84</TotalTime>
  <Words>710</Words>
  <Application>Microsoft Macintosh PowerPoint</Application>
  <PresentationFormat>On-screen Show (4:3)</PresentationFormat>
  <Paragraphs>177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Twilight</vt:lpstr>
      <vt:lpstr>Nuevas formas de integración institucional contra la corrupción </vt:lpstr>
      <vt:lpstr>¿Cómo Aprender de Otros Países?</vt:lpstr>
      <vt:lpstr>Seis Ejemplos</vt:lpstr>
      <vt:lpstr>1.  Public Affairs Centre</vt:lpstr>
      <vt:lpstr>Bangalore Agenda Task Force</vt:lpstr>
      <vt:lpstr>Bangalore Agenda Task Force</vt:lpstr>
      <vt:lpstr>Bangalore Agenda Task Force</vt:lpstr>
      <vt:lpstr>Bangalore Agenda Task Force</vt:lpstr>
      <vt:lpstr>Bangalore Agenda Task Force</vt:lpstr>
      <vt:lpstr>Bangalore Agenda Task Force</vt:lpstr>
      <vt:lpstr>Bangalore Agenda Task Force</vt:lpstr>
      <vt:lpstr>PowerPoint Presentation</vt:lpstr>
      <vt:lpstr>Por Qué Tuvo Éxito el BATF?</vt:lpstr>
      <vt:lpstr>2.  Las Empresas Ayudan con Cuadros de Mando</vt:lpstr>
      <vt:lpstr>3.  Redes Sociales</vt:lpstr>
      <vt:lpstr>3.  Redes Sociales</vt:lpstr>
      <vt:lpstr>3.  Redes Sociales</vt:lpstr>
      <vt:lpstr>4.  Pactos de Integridad</vt:lpstr>
      <vt:lpstr>5.  Planificacion y Evaluacion de Abajo</vt:lpstr>
      <vt:lpstr>6.  Ciudadanos al Día (Perú)</vt:lpstr>
      <vt:lpstr>La Colaboración Público-Privada: Desafío y Solución</vt:lpstr>
      <vt:lpstr>La Colaboración Público-Privada: Desafío y Solución</vt:lpstr>
      <vt:lpstr>¿Qué Opinan Ustedes?</vt:lpstr>
    </vt:vector>
  </TitlesOfParts>
  <Company>Claremont Graduate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Alianzas público-privadas para el combate de la corrupción</dc:title>
  <dc:creator>Robert Klitgaard</dc:creator>
  <cp:lastModifiedBy>Robert Klitgaard</cp:lastModifiedBy>
  <cp:revision>9</cp:revision>
  <dcterms:created xsi:type="dcterms:W3CDTF">2013-09-01T22:07:44Z</dcterms:created>
  <dcterms:modified xsi:type="dcterms:W3CDTF">2013-09-03T03:28:52Z</dcterms:modified>
</cp:coreProperties>
</file>